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Bienvenida energetica. Presentate en 30 segundos. Anuncia: en la proxima hora vamos a perderle el miedo a la IA. Nada tecnico, todo practico. Pide que tengan el celular a mano: lo usaremos.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Mas agil: la diapositiva 3 ya mostro que las conocen (ChatGPT 15 de 18). Menciona versiones gratuitas para practicar. Adelanta: la Suite COOPAC usara varios de estos cerebros segun la tarea — lo veran en el Bloque 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Punto de empatia: la IA se metio dentro de los programas que ya conocen. Pregunta de manos: quien ha visto Meta AI en WhatsApp? Segun la encuesta 6 de 18 ya lo usan: espera esas manos.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 es LA diapositiva del bloque: si se llevan una sola cosa, que sea la formula. 3 personas pidieron en la encuesta aprender los prompts correctos — diles que este es ese momento. Lee ambos pedidos en voz alta con tono distinto (flojo vs profesional). Anuncia que en la actividad la van a practicar.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 hay proyector con internet: demo en vivo (2 min). Variante conectada a la encuesta: genera un MENSAJE DE COBRANZA PREVENTIVA con la formula — el pedido mas repetido. Plan B sin internet: anecdota real de antes/despues.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Aclara: esto funciona cuando la IA esta conectada a la normativa interna — exactamente el modulo de Cajeros de la Suite. Dato de la encuesta: alguien pidio textualmente que los reglamentos se puedan digitalizar para cualquier consulta. Con IA publica y sin documentos NO es confiable (puente a la parada 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Enfatiza la palabra CITA: una IA bien usada te dice de donde saco cada dato para que puedas verificar. Esa sera la regla en los modulos de Auditoria y Cajeros de la Suite.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Cronometra: 3 min de trabajo + 2 min de puesta en comun. Pueden partir de los dolores de la encuesta (redaccion, cobranza, reportes, Excel). Camina entre las mesas. Elige ejemplos de areas distintas. Celebra cada intento. Los prompts que salgan aqui son insumo para las mesas de la tarde.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Cuenta un ejemplo real: abogados en EEUU sancionados por jurisprudencia inventada por ChatGPT (2023). Dato encuesta: 8 de 18 senalaron que cometa errores como preocupacion — reconoceselos. Conecta con la S7: genera texto, no consulta una base de datos.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momento sembrado en la diapositiva 4. Abre cerrando el circulo: recuerdan que su preocupacion numero uno fue la seguridad de los datos? Tenian toda la razon. Explica por que: lo que subes a una IA publica sale de la institucion. La Suite institucional existe para trabajar casos reales con control.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Lee las 5 en voz alta con ritmo. Sugiere fotografiar esta diapositiva (y recuerdales que se la llevan en la tarjeta de bolsillo). Estas reglas quedaran en la politica interna cuando se implemente la Suite.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Dinamica de manos: quien uso Waze/Maps? quien uso banca movil? quien vio TikTok/Facebook? Al final: todos levantaron la mano en algo. Remate: no me lo tienen que creer a mi... ustedes mismos nos lo dijeron — y pasas a la diapositiva 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Momento emocional del cierre. Habla despacio. Dato encuesta si lo necesitas: que reemplace puestos aparecio entre las preocupaciones — esta diapositiva existe para responderla. Posiciona la Suite como inversion EN el personal.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Puente al Bloque 2. Aqui cierras el circulo: pidieron, escuchamos, ya existe. Senala la ultima fila: cobranza fue el pedido mas repetido (5 menciones), y prospectos y captaciones salieron de cruzar los datos del core. Lo veran en vivo despues del analisis 5C. Y en la tarde, taller practico con la Suite real.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Abre ronda de preguntas (5-8 min). Si alguna es muy tecnica, anotala para el break — no pierdas el ritmo. Cierra recordando: coffee break de 15 min y volvemos con la Suite en vivo.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Momento espejo: son SUS datos, no estadisticas de internet. Pregunta retorica: quien iba a decir que 8 companeros ya la usan a diario? Claude con 1 sola mencion: hoy lo van a conocer bien. Transicion: y tambien nos contaron que les preocupa y que les quita tiempo...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Los dolores: redaccion domina (10 menciones), y cobranza aparecio fuerte — conectalo con el taller: hoy van a redactar un mensaje de cobranza con IA. La preocupacion de seguridad NO la minimices: valida que es la correcta en una financiera y promete que la Parada 4 la responde. Genera confianza: escuchamos y respondemos.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30 segundos. Enfatiza: sesion practica, con actividad incluida. Pueden anotar preguntas para el final de cada parada.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Definicion simple y cercana. Evita jerga (modelos, redes neuronales). Ancla con la frase naranja: escribir, resumir, analizar, conversar — eso es lo que haremos hoy.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Analogia: como el teclado del celular que sugiere la palabra siguiente, pero elevado a la millonesima potencia. La frase de ejemplo conecta con su mundo (aprobar creditos). Deja sembrada la semilla de los errores: se retoma en la parada 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cuarto mito es el mas importante para la audiencia: nombra el miedo al reemplazo de frente y desactivalo. Frase clave: a nadie lo reemplaza la IA; te puede superar un companero que SI la usa.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Rapido, 1 minuto — aqui recuperas tiempo. El punto no es historia: es la aceleracion. 2022 es el punto de quiebre. Y 2026: la cooperativa da el paso institucional.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slideLayout" Target="../slideLayouts/slideLayout1.xml"/><Relationship Id="rId8"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slideLayout" Target="../slideLayouts/slideLayout1.xml"/><Relationship Id="rId7"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slideLayout" Target="../slideLayouts/slideLayout1.xml"/><Relationship Id="rId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3.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slideLayout" Target="../slideLayouts/slideLayout1.xml"/><Relationship Id="rId10"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slideLayout" Target="../slideLayouts/slideLayout1.xml"/><Relationship Id="rId6"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slideLayout" Target="../slideLayouts/slideLayout1.xml"/><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slideLayout" Target="../slideLayouts/slideLayout1.xml"/><Relationship Id="rId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slideLayout" Target="../slideLayouts/slideLayout1.xml"/><Relationship Id="rId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image" Target="../media/image-21-11.png"/><Relationship Id="rId12" Type="http://schemas.openxmlformats.org/officeDocument/2006/relationships/image" Target="../media/image-21-12.png"/><Relationship Id="rId13" Type="http://schemas.openxmlformats.org/officeDocument/2006/relationships/image" Target="../media/image-21-13.png"/><Relationship Id="rId14" Type="http://schemas.openxmlformats.org/officeDocument/2006/relationships/slideLayout" Target="../slideLayouts/slideLayout1.xml"/><Relationship Id="rId15"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slideLayout" Target="../slideLayouts/slideLayout1.xml"/><Relationship Id="rId4"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slideLayout" Target="../slideLayouts/slideLayout1.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2.png"/><Relationship Id="rId4" Type="http://schemas.openxmlformats.org/officeDocument/2006/relationships/image" Target="../media/image-8-2.png"/><Relationship Id="rId5" Type="http://schemas.openxmlformats.org/officeDocument/2006/relationships/image" Target="../media/image-8-2.png"/><Relationship Id="rId6" Type="http://schemas.openxmlformats.org/officeDocument/2006/relationships/slideLayout" Target="../slideLayouts/slideLayout1.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title.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822960" y="1188720"/>
            <a:ext cx="73152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PROGRAMA SUITE IA COOPAC  ·  BLOQUE 1</a:t>
            </a:r>
            <a:endParaRPr lang="en-US" sz="1200" dirty="0"/>
          </a:p>
        </p:txBody>
      </p:sp>
      <p:sp>
        <p:nvSpPr>
          <p:cNvPr id="4" name="Text 1"/>
          <p:cNvSpPr/>
          <p:nvPr/>
        </p:nvSpPr>
        <p:spPr>
          <a:xfrm>
            <a:off x="777240" y="1554480"/>
            <a:ext cx="8778240" cy="2286000"/>
          </a:xfrm>
          <a:prstGeom prst="rect">
            <a:avLst/>
          </a:prstGeom>
          <a:noFill/>
          <a:ln/>
        </p:spPr>
        <p:txBody>
          <a:bodyPr wrap="square" lIns="0" tIns="0" rIns="0" bIns="0" rtlCol="0" anchor="ctr"/>
          <a:lstStyle/>
          <a:p>
            <a:pPr indent="0" marL="0">
              <a:lnSpc>
                <a:spcPts val="6000"/>
              </a:lnSpc>
              <a:buNone/>
            </a:pPr>
            <a:r>
              <a:rPr lang="en-US" sz="5200" b="1" dirty="0">
                <a:solidFill>
                  <a:srgbClr val="FFFFFF"/>
                </a:solidFill>
                <a:latin typeface="Arial" pitchFamily="34" charset="0"/>
                <a:ea typeface="Arial" pitchFamily="34" charset="-122"/>
                <a:cs typeface="Arial" pitchFamily="34" charset="-120"/>
              </a:rPr>
              <a:t>Inteligencia Artificial
</a:t>
            </a:r>
            <a:pPr indent="0" marL="0">
              <a:lnSpc>
                <a:spcPts val="6000"/>
              </a:lnSpc>
              <a:buNone/>
            </a:pPr>
            <a:r>
              <a:rPr lang="en-US" sz="5200" b="1" dirty="0">
                <a:solidFill>
                  <a:srgbClr val="F28C28"/>
                </a:solidFill>
                <a:latin typeface="Arial" pitchFamily="34" charset="0"/>
                <a:ea typeface="Arial" pitchFamily="34" charset="-122"/>
                <a:cs typeface="Arial" pitchFamily="34" charset="-120"/>
              </a:rPr>
              <a:t>sin miedo y sin misterio</a:t>
            </a:r>
            <a:endParaRPr lang="en-US" sz="5200" dirty="0"/>
          </a:p>
        </p:txBody>
      </p:sp>
      <p:sp>
        <p:nvSpPr>
          <p:cNvPr id="5" name="Text 2"/>
          <p:cNvSpPr/>
          <p:nvPr/>
        </p:nvSpPr>
        <p:spPr>
          <a:xfrm>
            <a:off x="822960" y="3977640"/>
            <a:ext cx="7315200" cy="822960"/>
          </a:xfrm>
          <a:prstGeom prst="rect">
            <a:avLst/>
          </a:prstGeom>
          <a:noFill/>
          <a:ln/>
        </p:spPr>
        <p:txBody>
          <a:bodyPr wrap="square" lIns="0" tIns="0" rIns="0" bIns="0" rtlCol="0" anchor="ctr"/>
          <a:lstStyle/>
          <a:p>
            <a:pPr indent="0" marL="0">
              <a:buNone/>
            </a:pPr>
            <a:r>
              <a:rPr lang="en-US" sz="1700" dirty="0">
                <a:solidFill>
                  <a:srgbClr val="AFC3D8"/>
                </a:solidFill>
                <a:latin typeface="Arial" pitchFamily="34" charset="0"/>
                <a:ea typeface="Arial" pitchFamily="34" charset="-122"/>
                <a:cs typeface="Arial" pitchFamily="34" charset="-120"/>
              </a:rPr>
              <a:t>Lo que todo el equipo de COOPAC necesita saber para empezar a usar la IA en su trabajo diario.</a:t>
            </a:r>
            <a:endParaRPr lang="en-US" sz="1700" dirty="0"/>
          </a:p>
        </p:txBody>
      </p:sp>
      <p:sp>
        <p:nvSpPr>
          <p:cNvPr id="6" name="Shape 3"/>
          <p:cNvSpPr/>
          <p:nvPr/>
        </p:nvSpPr>
        <p:spPr>
          <a:xfrm>
            <a:off x="822960" y="5074920"/>
            <a:ext cx="7040880" cy="777240"/>
          </a:xfrm>
          <a:prstGeom prst="roundRect">
            <a:avLst>
              <a:gd name="adj" fmla="val 11765"/>
            </a:avLst>
          </a:prstGeom>
          <a:solidFill>
            <a:srgbClr val="10314F"/>
          </a:solidFill>
          <a:ln w="12700">
            <a:solidFill>
              <a:srgbClr val="2A4E74"/>
            </a:solidFill>
            <a:prstDash val="solid"/>
          </a:ln>
        </p:spPr>
      </p:sp>
      <p:sp>
        <p:nvSpPr>
          <p:cNvPr id="7" name="Text 4"/>
          <p:cNvSpPr/>
          <p:nvPr/>
        </p:nvSpPr>
        <p:spPr>
          <a:xfrm>
            <a:off x="1097280" y="5074920"/>
            <a:ext cx="6583680" cy="777240"/>
          </a:xfrm>
          <a:prstGeom prst="rect">
            <a:avLst/>
          </a:prstGeom>
          <a:noFill/>
          <a:ln/>
        </p:spPr>
        <p:txBody>
          <a:bodyPr wrap="square" lIns="0" tIns="0" rIns="0" bIns="0" rtlCol="0" anchor="ctr"/>
          <a:lstStyle/>
          <a:p>
            <a:pPr indent="0" marL="0">
              <a:buNone/>
            </a:pPr>
            <a:r>
              <a:rPr lang="en-US" sz="1400" dirty="0">
                <a:solidFill>
                  <a:srgbClr val="FFFFFF"/>
                </a:solidFill>
                <a:latin typeface="Arial" pitchFamily="34" charset="0"/>
                <a:ea typeface="Arial" pitchFamily="34" charset="-122"/>
                <a:cs typeface="Arial" pitchFamily="34" charset="-120"/>
              </a:rPr>
              <a:t>Capacitación institucional  ·  Tena, sábado 22 de agosto de 2026  ·  08:30</a:t>
            </a:r>
            <a:endParaRPr lang="en-US" sz="1400" dirty="0"/>
          </a:p>
        </p:txBody>
      </p:sp>
      <p:sp>
        <p:nvSpPr>
          <p:cNvPr id="8" name="Text 5"/>
          <p:cNvSpPr/>
          <p:nvPr/>
        </p:nvSpPr>
        <p:spPr>
          <a:xfrm>
            <a:off x="822960" y="6217920"/>
            <a:ext cx="5486400" cy="320040"/>
          </a:xfrm>
          <a:prstGeom prst="rect">
            <a:avLst/>
          </a:prstGeom>
          <a:noFill/>
          <a:ln/>
        </p:spPr>
        <p:txBody>
          <a:bodyPr wrap="square" lIns="0" tIns="0" rIns="0" bIns="0" rtlCol="0" anchor="ctr"/>
          <a:lstStyle/>
          <a:p>
            <a:pPr indent="0" marL="0">
              <a:buNone/>
            </a:pPr>
            <a:r>
              <a:rPr lang="en-US" sz="1200" dirty="0">
                <a:solidFill>
                  <a:srgbClr val="AFC3D8"/>
                </a:solidFill>
                <a:latin typeface="Arial" pitchFamily="34" charset="0"/>
                <a:ea typeface="Arial" pitchFamily="34" charset="-122"/>
                <a:cs typeface="Arial" pitchFamily="34" charset="-120"/>
              </a:rPr>
              <a:t>Facilita: GEOMASTERSOLUTIONS S.A.S.</a:t>
            </a:r>
            <a:endParaRPr lang="en-US" sz="1200" dirty="0"/>
          </a:p>
        </p:txBody>
      </p:sp>
      <p:sp>
        <p:nvSpPr>
          <p:cNvPr id="9" name="Shape 6"/>
          <p:cNvSpPr/>
          <p:nvPr/>
        </p:nvSpPr>
        <p:spPr>
          <a:xfrm>
            <a:off x="9304020" y="2034540"/>
            <a:ext cx="2057400" cy="2057400"/>
          </a:xfrm>
          <a:prstGeom prst="ellipse">
            <a:avLst/>
          </a:prstGeom>
          <a:solidFill>
            <a:srgbClr val="F28C28"/>
          </a:solidFill>
          <a:ln/>
        </p:spPr>
      </p:sp>
      <p:pic>
        <p:nvPicPr>
          <p:cNvPr id="10" name="Image 1" descr="C:\Users\batul\AppData\Local\Temp\claude\C--laragon-www-suiteia\297df873-1046-41ae-a4ed-debcf1dfbb2b\scratchpad\bloque1\assets\ic_cpu_0A2540.png">    </p:cNvPr>
          <p:cNvPicPr>
            <a:picLocks noChangeAspect="1"/>
          </p:cNvPicPr>
          <p:nvPr/>
        </p:nvPicPr>
        <p:blipFill>
          <a:blip r:embed="rId2"/>
          <a:stretch>
            <a:fillRect/>
          </a:stretch>
        </p:blipFill>
        <p:spPr>
          <a:xfrm>
            <a:off x="9797796" y="2528316"/>
            <a:ext cx="1069848" cy="1069848"/>
          </a:xfrm>
          <a:prstGeom prst="rect">
            <a:avLst/>
          </a:prstGeom>
        </p:spPr>
      </p:pic>
      <p:sp>
        <p:nvSpPr>
          <p:cNvPr id="11" name="Shape 7"/>
          <p:cNvSpPr/>
          <p:nvPr/>
        </p:nvSpPr>
        <p:spPr>
          <a:xfrm>
            <a:off x="8869680" y="1463040"/>
            <a:ext cx="457200" cy="457200"/>
          </a:xfrm>
          <a:prstGeom prst="ellipse">
            <a:avLst/>
          </a:prstGeom>
          <a:solidFill>
            <a:srgbClr val="16406B"/>
          </a:solidFill>
          <a:ln/>
        </p:spPr>
      </p:sp>
      <p:sp>
        <p:nvSpPr>
          <p:cNvPr id="12" name="Shape 8"/>
          <p:cNvSpPr/>
          <p:nvPr/>
        </p:nvSpPr>
        <p:spPr>
          <a:xfrm>
            <a:off x="11201400" y="4800600"/>
            <a:ext cx="685800" cy="685800"/>
          </a:xfrm>
          <a:prstGeom prst="ellipse">
            <a:avLst/>
          </a:prstGeom>
          <a:solidFill>
            <a:srgbClr val="16406B"/>
          </a:solidFill>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content.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10</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822960" y="685800"/>
            <a:ext cx="54864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PARADA 2 · LAS HERRAMIENTAS</a:t>
            </a:r>
            <a:endParaRPr lang="en-US" sz="1200" dirty="0"/>
          </a:p>
        </p:txBody>
      </p:sp>
      <p:sp>
        <p:nvSpPr>
          <p:cNvPr id="6" name="Text 3"/>
          <p:cNvSpPr/>
          <p:nvPr/>
        </p:nvSpPr>
        <p:spPr>
          <a:xfrm>
            <a:off x="777240" y="1051560"/>
            <a:ext cx="10058400" cy="822960"/>
          </a:xfrm>
          <a:prstGeom prst="rect">
            <a:avLst/>
          </a:prstGeom>
          <a:noFill/>
          <a:ln/>
        </p:spPr>
        <p:txBody>
          <a:bodyPr wrap="square" lIns="0" tIns="0" rIns="0" bIns="0" rtlCol="0" anchor="ctr"/>
          <a:lstStyle/>
          <a:p>
            <a:pPr indent="0" marL="0">
              <a:buNone/>
            </a:pPr>
            <a:r>
              <a:rPr lang="en-US" sz="3600" b="1" dirty="0">
                <a:solidFill>
                  <a:srgbClr val="FFFFFF"/>
                </a:solidFill>
                <a:latin typeface="Arial" pitchFamily="34" charset="0"/>
                <a:ea typeface="Arial" pitchFamily="34" charset="-122"/>
                <a:cs typeface="Arial" pitchFamily="34" charset="-120"/>
              </a:rPr>
              <a:t>Los asistentes de IA más usados</a:t>
            </a:r>
            <a:endParaRPr lang="en-US" sz="3600" dirty="0"/>
          </a:p>
        </p:txBody>
      </p:sp>
      <p:sp>
        <p:nvSpPr>
          <p:cNvPr id="7" name="Shape 4"/>
          <p:cNvSpPr/>
          <p:nvPr/>
        </p:nvSpPr>
        <p:spPr>
          <a:xfrm>
            <a:off x="594360" y="2148840"/>
            <a:ext cx="3794760" cy="1554480"/>
          </a:xfrm>
          <a:prstGeom prst="roundRect">
            <a:avLst>
              <a:gd name="adj" fmla="val 5882"/>
            </a:avLst>
          </a:prstGeom>
          <a:solidFill>
            <a:srgbClr val="10314F"/>
          </a:solidFill>
          <a:ln w="12700">
            <a:solidFill>
              <a:srgbClr val="2A4E74"/>
            </a:solidFill>
            <a:prstDash val="solid"/>
          </a:ln>
        </p:spPr>
      </p:sp>
      <p:sp>
        <p:nvSpPr>
          <p:cNvPr id="8" name="Shape 5"/>
          <p:cNvSpPr/>
          <p:nvPr/>
        </p:nvSpPr>
        <p:spPr>
          <a:xfrm>
            <a:off x="896112" y="2569464"/>
            <a:ext cx="713232" cy="713232"/>
          </a:xfrm>
          <a:prstGeom prst="ellipse">
            <a:avLst/>
          </a:prstGeom>
          <a:solidFill>
            <a:srgbClr val="F28C28"/>
          </a:solidFill>
          <a:ln/>
        </p:spPr>
      </p:sp>
      <p:pic>
        <p:nvPicPr>
          <p:cNvPr id="9" name="Image 1" descr="C:\Users\batul\AppData\Local\Temp\claude\C--laragon-www-suiteia\297df873-1046-41ae-a4ed-debcf1dfbb2b\scratchpad\bloque1\assets\ic_chat_0A2540.png">    </p:cNvPr>
          <p:cNvPicPr>
            <a:picLocks noChangeAspect="1"/>
          </p:cNvPicPr>
          <p:nvPr/>
        </p:nvPicPr>
        <p:blipFill>
          <a:blip r:embed="rId2"/>
          <a:stretch>
            <a:fillRect/>
          </a:stretch>
        </p:blipFill>
        <p:spPr>
          <a:xfrm>
            <a:off x="1067288" y="2740640"/>
            <a:ext cx="370881" cy="370881"/>
          </a:xfrm>
          <a:prstGeom prst="rect">
            <a:avLst/>
          </a:prstGeom>
        </p:spPr>
      </p:pic>
      <p:sp>
        <p:nvSpPr>
          <p:cNvPr id="10" name="Text 6"/>
          <p:cNvSpPr/>
          <p:nvPr/>
        </p:nvSpPr>
        <p:spPr>
          <a:xfrm>
            <a:off x="1828800" y="2368296"/>
            <a:ext cx="2377440" cy="384048"/>
          </a:xfrm>
          <a:prstGeom prst="rect">
            <a:avLst/>
          </a:prstGeom>
          <a:noFill/>
          <a:ln/>
        </p:spPr>
        <p:txBody>
          <a:bodyPr wrap="square" lIns="0" tIns="0" rIns="0" bIns="0" rtlCol="0" anchor="ctr"/>
          <a:lstStyle/>
          <a:p>
            <a:pPr indent="0" marL="0">
              <a:buNone/>
            </a:pPr>
            <a:r>
              <a:rPr lang="en-US" sz="1700" b="1" dirty="0">
                <a:solidFill>
                  <a:srgbClr val="F28C28"/>
                </a:solidFill>
                <a:latin typeface="Arial" pitchFamily="34" charset="0"/>
                <a:ea typeface="Arial" pitchFamily="34" charset="-122"/>
                <a:cs typeface="Arial" pitchFamily="34" charset="-120"/>
              </a:rPr>
              <a:t>ChatGPT</a:t>
            </a:r>
            <a:endParaRPr lang="en-US" sz="1700" dirty="0"/>
          </a:p>
        </p:txBody>
      </p:sp>
      <p:sp>
        <p:nvSpPr>
          <p:cNvPr id="11" name="Text 7"/>
          <p:cNvSpPr/>
          <p:nvPr/>
        </p:nvSpPr>
        <p:spPr>
          <a:xfrm>
            <a:off x="1828800" y="2770632"/>
            <a:ext cx="2377440" cy="731520"/>
          </a:xfrm>
          <a:prstGeom prst="rect">
            <a:avLst/>
          </a:prstGeom>
          <a:noFill/>
          <a:ln/>
        </p:spPr>
        <p:txBody>
          <a:bodyPr wrap="square" lIns="0" tIns="0" rIns="0" bIns="0" rtlCol="0" anchor="ctr"/>
          <a:lstStyle/>
          <a:p>
            <a:pPr indent="0" marL="0">
              <a:buNone/>
            </a:pPr>
            <a:r>
              <a:rPr lang="en-US" sz="1200" dirty="0">
                <a:solidFill>
                  <a:srgbClr val="AFC3D8"/>
                </a:solidFill>
                <a:latin typeface="Arial" pitchFamily="34" charset="0"/>
                <a:ea typeface="Arial" pitchFamily="34" charset="-122"/>
                <a:cs typeface="Arial" pitchFamily="34" charset="-120"/>
              </a:rPr>
              <a:t>OpenAI · el más popular</a:t>
            </a:r>
            <a:endParaRPr lang="en-US" sz="1200" dirty="0"/>
          </a:p>
          <a:p>
            <a:pPr indent="0" marL="0">
              <a:buNone/>
            </a:pPr>
            <a:r>
              <a:rPr lang="en-US" sz="1200" dirty="0">
                <a:solidFill>
                  <a:srgbClr val="AFC3D8"/>
                </a:solidFill>
                <a:latin typeface="Arial" pitchFamily="34" charset="0"/>
                <a:ea typeface="Arial" pitchFamily="34" charset="-122"/>
                <a:cs typeface="Arial" pitchFamily="34" charset="-120"/>
              </a:rPr>
              <a:t>del mundo</a:t>
            </a:r>
            <a:endParaRPr lang="en-US" sz="1200" dirty="0"/>
          </a:p>
        </p:txBody>
      </p:sp>
      <p:sp>
        <p:nvSpPr>
          <p:cNvPr id="12" name="Shape 8"/>
          <p:cNvSpPr/>
          <p:nvPr/>
        </p:nvSpPr>
        <p:spPr>
          <a:xfrm>
            <a:off x="4645152" y="2148840"/>
            <a:ext cx="3794760" cy="1554480"/>
          </a:xfrm>
          <a:prstGeom prst="roundRect">
            <a:avLst>
              <a:gd name="adj" fmla="val 5882"/>
            </a:avLst>
          </a:prstGeom>
          <a:solidFill>
            <a:srgbClr val="10314F"/>
          </a:solidFill>
          <a:ln w="12700">
            <a:solidFill>
              <a:srgbClr val="2A4E74"/>
            </a:solidFill>
            <a:prstDash val="solid"/>
          </a:ln>
        </p:spPr>
      </p:sp>
      <p:sp>
        <p:nvSpPr>
          <p:cNvPr id="13" name="Shape 9"/>
          <p:cNvSpPr/>
          <p:nvPr/>
        </p:nvSpPr>
        <p:spPr>
          <a:xfrm>
            <a:off x="4946904" y="2569464"/>
            <a:ext cx="713232" cy="713232"/>
          </a:xfrm>
          <a:prstGeom prst="ellipse">
            <a:avLst/>
          </a:prstGeom>
          <a:solidFill>
            <a:srgbClr val="F28C28"/>
          </a:solidFill>
          <a:ln/>
        </p:spPr>
      </p:sp>
      <p:pic>
        <p:nvPicPr>
          <p:cNvPr id="14" name="Image 2" descr="C:\Users\batul\AppData\Local\Temp\claude\C--laragon-www-suiteia\297df873-1046-41ae-a4ed-debcf1dfbb2b\scratchpad\bloque1\assets\ic_file_0A2540.png">    </p:cNvPr>
          <p:cNvPicPr>
            <a:picLocks noChangeAspect="1"/>
          </p:cNvPicPr>
          <p:nvPr/>
        </p:nvPicPr>
        <p:blipFill>
          <a:blip r:embed="rId3"/>
          <a:stretch>
            <a:fillRect/>
          </a:stretch>
        </p:blipFill>
        <p:spPr>
          <a:xfrm>
            <a:off x="5118080" y="2740640"/>
            <a:ext cx="370881" cy="370881"/>
          </a:xfrm>
          <a:prstGeom prst="rect">
            <a:avLst/>
          </a:prstGeom>
        </p:spPr>
      </p:pic>
      <p:sp>
        <p:nvSpPr>
          <p:cNvPr id="15" name="Text 10"/>
          <p:cNvSpPr/>
          <p:nvPr/>
        </p:nvSpPr>
        <p:spPr>
          <a:xfrm>
            <a:off x="5879592" y="2368296"/>
            <a:ext cx="2377440" cy="384048"/>
          </a:xfrm>
          <a:prstGeom prst="rect">
            <a:avLst/>
          </a:prstGeom>
          <a:noFill/>
          <a:ln/>
        </p:spPr>
        <p:txBody>
          <a:bodyPr wrap="square" lIns="0" tIns="0" rIns="0" bIns="0" rtlCol="0" anchor="ctr"/>
          <a:lstStyle/>
          <a:p>
            <a:pPr indent="0" marL="0">
              <a:buNone/>
            </a:pPr>
            <a:r>
              <a:rPr lang="en-US" sz="1700" b="1" dirty="0">
                <a:solidFill>
                  <a:srgbClr val="F28C28"/>
                </a:solidFill>
                <a:latin typeface="Arial" pitchFamily="34" charset="0"/>
                <a:ea typeface="Arial" pitchFamily="34" charset="-122"/>
                <a:cs typeface="Arial" pitchFamily="34" charset="-120"/>
              </a:rPr>
              <a:t>Claude</a:t>
            </a:r>
            <a:endParaRPr lang="en-US" sz="1700" dirty="0"/>
          </a:p>
        </p:txBody>
      </p:sp>
      <p:sp>
        <p:nvSpPr>
          <p:cNvPr id="16" name="Text 11"/>
          <p:cNvSpPr/>
          <p:nvPr/>
        </p:nvSpPr>
        <p:spPr>
          <a:xfrm>
            <a:off x="5879592" y="2770632"/>
            <a:ext cx="2377440" cy="731520"/>
          </a:xfrm>
          <a:prstGeom prst="rect">
            <a:avLst/>
          </a:prstGeom>
          <a:noFill/>
          <a:ln/>
        </p:spPr>
        <p:txBody>
          <a:bodyPr wrap="square" lIns="0" tIns="0" rIns="0" bIns="0" rtlCol="0" anchor="ctr"/>
          <a:lstStyle/>
          <a:p>
            <a:pPr indent="0" marL="0">
              <a:buNone/>
            </a:pPr>
            <a:r>
              <a:rPr lang="en-US" sz="1200" dirty="0">
                <a:solidFill>
                  <a:srgbClr val="AFC3D8"/>
                </a:solidFill>
                <a:latin typeface="Arial" pitchFamily="34" charset="0"/>
                <a:ea typeface="Arial" pitchFamily="34" charset="-122"/>
                <a:cs typeface="Arial" pitchFamily="34" charset="-120"/>
              </a:rPr>
              <a:t>Anthropic · excelente para</a:t>
            </a:r>
            <a:endParaRPr lang="en-US" sz="1200" dirty="0"/>
          </a:p>
          <a:p>
            <a:pPr indent="0" marL="0">
              <a:buNone/>
            </a:pPr>
            <a:r>
              <a:rPr lang="en-US" sz="1200" dirty="0">
                <a:solidFill>
                  <a:srgbClr val="AFC3D8"/>
                </a:solidFill>
                <a:latin typeface="Arial" pitchFamily="34" charset="0"/>
                <a:ea typeface="Arial" pitchFamily="34" charset="-122"/>
                <a:cs typeface="Arial" pitchFamily="34" charset="-120"/>
              </a:rPr>
              <a:t>textos largos y análisis</a:t>
            </a:r>
            <a:endParaRPr lang="en-US" sz="1200" dirty="0"/>
          </a:p>
        </p:txBody>
      </p:sp>
      <p:sp>
        <p:nvSpPr>
          <p:cNvPr id="17" name="Shape 12"/>
          <p:cNvSpPr/>
          <p:nvPr/>
        </p:nvSpPr>
        <p:spPr>
          <a:xfrm>
            <a:off x="8695944" y="2148840"/>
            <a:ext cx="3794760" cy="1554480"/>
          </a:xfrm>
          <a:prstGeom prst="roundRect">
            <a:avLst>
              <a:gd name="adj" fmla="val 5882"/>
            </a:avLst>
          </a:prstGeom>
          <a:solidFill>
            <a:srgbClr val="10314F"/>
          </a:solidFill>
          <a:ln w="12700">
            <a:solidFill>
              <a:srgbClr val="2A4E74"/>
            </a:solidFill>
            <a:prstDash val="solid"/>
          </a:ln>
        </p:spPr>
      </p:sp>
      <p:sp>
        <p:nvSpPr>
          <p:cNvPr id="18" name="Shape 13"/>
          <p:cNvSpPr/>
          <p:nvPr/>
        </p:nvSpPr>
        <p:spPr>
          <a:xfrm>
            <a:off x="8997696" y="2569464"/>
            <a:ext cx="713232" cy="713232"/>
          </a:xfrm>
          <a:prstGeom prst="ellipse">
            <a:avLst/>
          </a:prstGeom>
          <a:solidFill>
            <a:srgbClr val="F28C28"/>
          </a:solidFill>
          <a:ln/>
        </p:spPr>
      </p:sp>
      <p:pic>
        <p:nvPicPr>
          <p:cNvPr id="19" name="Image 3" descr="C:\Users\batul\AppData\Local\Temp\claude\C--laragon-www-suiteia\297df873-1046-41ae-a4ed-debcf1dfbb2b\scratchpad\bloque1\assets\ic_search_0A2540.png">    </p:cNvPr>
          <p:cNvPicPr>
            <a:picLocks noChangeAspect="1"/>
          </p:cNvPicPr>
          <p:nvPr/>
        </p:nvPicPr>
        <p:blipFill>
          <a:blip r:embed="rId4"/>
          <a:stretch>
            <a:fillRect/>
          </a:stretch>
        </p:blipFill>
        <p:spPr>
          <a:xfrm>
            <a:off x="9168872" y="2740640"/>
            <a:ext cx="370881" cy="370881"/>
          </a:xfrm>
          <a:prstGeom prst="rect">
            <a:avLst/>
          </a:prstGeom>
        </p:spPr>
      </p:pic>
      <p:sp>
        <p:nvSpPr>
          <p:cNvPr id="20" name="Text 14"/>
          <p:cNvSpPr/>
          <p:nvPr/>
        </p:nvSpPr>
        <p:spPr>
          <a:xfrm>
            <a:off x="9930384" y="2368296"/>
            <a:ext cx="2377440" cy="384048"/>
          </a:xfrm>
          <a:prstGeom prst="rect">
            <a:avLst/>
          </a:prstGeom>
          <a:noFill/>
          <a:ln/>
        </p:spPr>
        <p:txBody>
          <a:bodyPr wrap="square" lIns="0" tIns="0" rIns="0" bIns="0" rtlCol="0" anchor="ctr"/>
          <a:lstStyle/>
          <a:p>
            <a:pPr indent="0" marL="0">
              <a:buNone/>
            </a:pPr>
            <a:r>
              <a:rPr lang="en-US" sz="1700" b="1" dirty="0">
                <a:solidFill>
                  <a:srgbClr val="F28C28"/>
                </a:solidFill>
                <a:latin typeface="Arial" pitchFamily="34" charset="0"/>
                <a:ea typeface="Arial" pitchFamily="34" charset="-122"/>
                <a:cs typeface="Arial" pitchFamily="34" charset="-120"/>
              </a:rPr>
              <a:t>Gemini</a:t>
            </a:r>
            <a:endParaRPr lang="en-US" sz="1700" dirty="0"/>
          </a:p>
        </p:txBody>
      </p:sp>
      <p:sp>
        <p:nvSpPr>
          <p:cNvPr id="21" name="Text 15"/>
          <p:cNvSpPr/>
          <p:nvPr/>
        </p:nvSpPr>
        <p:spPr>
          <a:xfrm>
            <a:off x="9930384" y="2770632"/>
            <a:ext cx="2377440" cy="731520"/>
          </a:xfrm>
          <a:prstGeom prst="rect">
            <a:avLst/>
          </a:prstGeom>
          <a:noFill/>
          <a:ln/>
        </p:spPr>
        <p:txBody>
          <a:bodyPr wrap="square" lIns="0" tIns="0" rIns="0" bIns="0" rtlCol="0" anchor="ctr"/>
          <a:lstStyle/>
          <a:p>
            <a:pPr indent="0" marL="0">
              <a:buNone/>
            </a:pPr>
            <a:r>
              <a:rPr lang="en-US" sz="1200" dirty="0">
                <a:solidFill>
                  <a:srgbClr val="AFC3D8"/>
                </a:solidFill>
                <a:latin typeface="Arial" pitchFamily="34" charset="0"/>
                <a:ea typeface="Arial" pitchFamily="34" charset="-122"/>
                <a:cs typeface="Arial" pitchFamily="34" charset="-120"/>
              </a:rPr>
              <a:t>Google · integrado con</a:t>
            </a:r>
            <a:endParaRPr lang="en-US" sz="1200" dirty="0"/>
          </a:p>
          <a:p>
            <a:pPr indent="0" marL="0">
              <a:buNone/>
            </a:pPr>
            <a:r>
              <a:rPr lang="en-US" sz="1200" dirty="0">
                <a:solidFill>
                  <a:srgbClr val="AFC3D8"/>
                </a:solidFill>
                <a:latin typeface="Arial" pitchFamily="34" charset="0"/>
                <a:ea typeface="Arial" pitchFamily="34" charset="-122"/>
                <a:cs typeface="Arial" pitchFamily="34" charset="-120"/>
              </a:rPr>
              <a:t>Gmail y Drive</a:t>
            </a:r>
            <a:endParaRPr lang="en-US" sz="1200" dirty="0"/>
          </a:p>
        </p:txBody>
      </p:sp>
      <p:sp>
        <p:nvSpPr>
          <p:cNvPr id="22" name="Shape 16"/>
          <p:cNvSpPr/>
          <p:nvPr/>
        </p:nvSpPr>
        <p:spPr>
          <a:xfrm>
            <a:off x="594360" y="3959352"/>
            <a:ext cx="3794760" cy="1554480"/>
          </a:xfrm>
          <a:prstGeom prst="roundRect">
            <a:avLst>
              <a:gd name="adj" fmla="val 5882"/>
            </a:avLst>
          </a:prstGeom>
          <a:solidFill>
            <a:srgbClr val="10314F"/>
          </a:solidFill>
          <a:ln w="12700">
            <a:solidFill>
              <a:srgbClr val="2A4E74"/>
            </a:solidFill>
            <a:prstDash val="solid"/>
          </a:ln>
        </p:spPr>
      </p:sp>
      <p:sp>
        <p:nvSpPr>
          <p:cNvPr id="23" name="Shape 17"/>
          <p:cNvSpPr/>
          <p:nvPr/>
        </p:nvSpPr>
        <p:spPr>
          <a:xfrm>
            <a:off x="896112" y="4379976"/>
            <a:ext cx="713232" cy="713232"/>
          </a:xfrm>
          <a:prstGeom prst="ellipse">
            <a:avLst/>
          </a:prstGeom>
          <a:solidFill>
            <a:srgbClr val="F28C28"/>
          </a:solidFill>
          <a:ln/>
        </p:spPr>
      </p:sp>
      <p:pic>
        <p:nvPicPr>
          <p:cNvPr id="24" name="Image 4" descr="C:\Users\batul\AppData\Local\Temp\claude\C--laragon-www-suiteia\297df873-1046-41ae-a4ed-debcf1dfbb2b\scratchpad\bloque1\assets\ic_grid_0A2540.png">    </p:cNvPr>
          <p:cNvPicPr>
            <a:picLocks noChangeAspect="1"/>
          </p:cNvPicPr>
          <p:nvPr/>
        </p:nvPicPr>
        <p:blipFill>
          <a:blip r:embed="rId5"/>
          <a:stretch>
            <a:fillRect/>
          </a:stretch>
        </p:blipFill>
        <p:spPr>
          <a:xfrm>
            <a:off x="1067288" y="4551152"/>
            <a:ext cx="370881" cy="370881"/>
          </a:xfrm>
          <a:prstGeom prst="rect">
            <a:avLst/>
          </a:prstGeom>
        </p:spPr>
      </p:pic>
      <p:sp>
        <p:nvSpPr>
          <p:cNvPr id="25" name="Text 18"/>
          <p:cNvSpPr/>
          <p:nvPr/>
        </p:nvSpPr>
        <p:spPr>
          <a:xfrm>
            <a:off x="1828800" y="4178808"/>
            <a:ext cx="2377440" cy="384048"/>
          </a:xfrm>
          <a:prstGeom prst="rect">
            <a:avLst/>
          </a:prstGeom>
          <a:noFill/>
          <a:ln/>
        </p:spPr>
        <p:txBody>
          <a:bodyPr wrap="square" lIns="0" tIns="0" rIns="0" bIns="0" rtlCol="0" anchor="ctr"/>
          <a:lstStyle/>
          <a:p>
            <a:pPr indent="0" marL="0">
              <a:buNone/>
            </a:pPr>
            <a:r>
              <a:rPr lang="en-US" sz="1700" b="1" dirty="0">
                <a:solidFill>
                  <a:srgbClr val="F28C28"/>
                </a:solidFill>
                <a:latin typeface="Arial" pitchFamily="34" charset="0"/>
                <a:ea typeface="Arial" pitchFamily="34" charset="-122"/>
                <a:cs typeface="Arial" pitchFamily="34" charset="-120"/>
              </a:rPr>
              <a:t>Copilot</a:t>
            </a:r>
            <a:endParaRPr lang="en-US" sz="1700" dirty="0"/>
          </a:p>
        </p:txBody>
      </p:sp>
      <p:sp>
        <p:nvSpPr>
          <p:cNvPr id="26" name="Text 19"/>
          <p:cNvSpPr/>
          <p:nvPr/>
        </p:nvSpPr>
        <p:spPr>
          <a:xfrm>
            <a:off x="1828800" y="4581144"/>
            <a:ext cx="2377440" cy="731520"/>
          </a:xfrm>
          <a:prstGeom prst="rect">
            <a:avLst/>
          </a:prstGeom>
          <a:noFill/>
          <a:ln/>
        </p:spPr>
        <p:txBody>
          <a:bodyPr wrap="square" lIns="0" tIns="0" rIns="0" bIns="0" rtlCol="0" anchor="ctr"/>
          <a:lstStyle/>
          <a:p>
            <a:pPr indent="0" marL="0">
              <a:buNone/>
            </a:pPr>
            <a:r>
              <a:rPr lang="en-US" sz="1200" dirty="0">
                <a:solidFill>
                  <a:srgbClr val="AFC3D8"/>
                </a:solidFill>
                <a:latin typeface="Arial" pitchFamily="34" charset="0"/>
                <a:ea typeface="Arial" pitchFamily="34" charset="-122"/>
                <a:cs typeface="Arial" pitchFamily="34" charset="-120"/>
              </a:rPr>
              <a:t>Microsoft · vive dentro de</a:t>
            </a:r>
            <a:endParaRPr lang="en-US" sz="1200" dirty="0"/>
          </a:p>
          <a:p>
            <a:pPr indent="0" marL="0">
              <a:buNone/>
            </a:pPr>
            <a:r>
              <a:rPr lang="en-US" sz="1200" dirty="0">
                <a:solidFill>
                  <a:srgbClr val="AFC3D8"/>
                </a:solidFill>
                <a:latin typeface="Arial" pitchFamily="34" charset="0"/>
                <a:ea typeface="Arial" pitchFamily="34" charset="-122"/>
                <a:cs typeface="Arial" pitchFamily="34" charset="-120"/>
              </a:rPr>
              <a:t>Word, Excel y PowerPoint</a:t>
            </a:r>
            <a:endParaRPr lang="en-US" sz="1200" dirty="0"/>
          </a:p>
        </p:txBody>
      </p:sp>
      <p:sp>
        <p:nvSpPr>
          <p:cNvPr id="27" name="Shape 20"/>
          <p:cNvSpPr/>
          <p:nvPr/>
        </p:nvSpPr>
        <p:spPr>
          <a:xfrm>
            <a:off x="4645152" y="3959352"/>
            <a:ext cx="3794760" cy="1554480"/>
          </a:xfrm>
          <a:prstGeom prst="roundRect">
            <a:avLst>
              <a:gd name="adj" fmla="val 5882"/>
            </a:avLst>
          </a:prstGeom>
          <a:solidFill>
            <a:srgbClr val="10314F"/>
          </a:solidFill>
          <a:ln w="12700">
            <a:solidFill>
              <a:srgbClr val="2A4E74"/>
            </a:solidFill>
            <a:prstDash val="solid"/>
          </a:ln>
        </p:spPr>
      </p:sp>
      <p:sp>
        <p:nvSpPr>
          <p:cNvPr id="28" name="Shape 21"/>
          <p:cNvSpPr/>
          <p:nvPr/>
        </p:nvSpPr>
        <p:spPr>
          <a:xfrm>
            <a:off x="4946904" y="4379976"/>
            <a:ext cx="713232" cy="713232"/>
          </a:xfrm>
          <a:prstGeom prst="ellipse">
            <a:avLst/>
          </a:prstGeom>
          <a:solidFill>
            <a:srgbClr val="F28C28"/>
          </a:solidFill>
          <a:ln/>
        </p:spPr>
      </p:sp>
      <p:pic>
        <p:nvPicPr>
          <p:cNvPr id="29" name="Image 5" descr="C:\Users\batul\AppData\Local\Temp\claude\C--laragon-www-suiteia\297df873-1046-41ae-a4ed-debcf1dfbb2b\scratchpad\bloque1\assets\ic_layers_0A2540.png">    </p:cNvPr>
          <p:cNvPicPr>
            <a:picLocks noChangeAspect="1"/>
          </p:cNvPicPr>
          <p:nvPr/>
        </p:nvPicPr>
        <p:blipFill>
          <a:blip r:embed="rId6"/>
          <a:stretch>
            <a:fillRect/>
          </a:stretch>
        </p:blipFill>
        <p:spPr>
          <a:xfrm>
            <a:off x="5118080" y="4551152"/>
            <a:ext cx="370881" cy="370881"/>
          </a:xfrm>
          <a:prstGeom prst="rect">
            <a:avLst/>
          </a:prstGeom>
        </p:spPr>
      </p:pic>
      <p:sp>
        <p:nvSpPr>
          <p:cNvPr id="30" name="Text 22"/>
          <p:cNvSpPr/>
          <p:nvPr/>
        </p:nvSpPr>
        <p:spPr>
          <a:xfrm>
            <a:off x="5879592" y="4178808"/>
            <a:ext cx="2377440" cy="384048"/>
          </a:xfrm>
          <a:prstGeom prst="rect">
            <a:avLst/>
          </a:prstGeom>
          <a:noFill/>
          <a:ln/>
        </p:spPr>
        <p:txBody>
          <a:bodyPr wrap="square" lIns="0" tIns="0" rIns="0" bIns="0" rtlCol="0" anchor="ctr"/>
          <a:lstStyle/>
          <a:p>
            <a:pPr indent="0" marL="0">
              <a:buNone/>
            </a:pPr>
            <a:r>
              <a:rPr lang="en-US" sz="1700" b="1" dirty="0">
                <a:solidFill>
                  <a:srgbClr val="F28C28"/>
                </a:solidFill>
                <a:latin typeface="Arial" pitchFamily="34" charset="0"/>
                <a:ea typeface="Arial" pitchFamily="34" charset="-122"/>
                <a:cs typeface="Arial" pitchFamily="34" charset="-120"/>
              </a:rPr>
              <a:t>DeepSeek / Qwen</a:t>
            </a:r>
            <a:endParaRPr lang="en-US" sz="1700" dirty="0"/>
          </a:p>
        </p:txBody>
      </p:sp>
      <p:sp>
        <p:nvSpPr>
          <p:cNvPr id="31" name="Text 23"/>
          <p:cNvSpPr/>
          <p:nvPr/>
        </p:nvSpPr>
        <p:spPr>
          <a:xfrm>
            <a:off x="5879592" y="4581144"/>
            <a:ext cx="2377440" cy="731520"/>
          </a:xfrm>
          <a:prstGeom prst="rect">
            <a:avLst/>
          </a:prstGeom>
          <a:noFill/>
          <a:ln/>
        </p:spPr>
        <p:txBody>
          <a:bodyPr wrap="square" lIns="0" tIns="0" rIns="0" bIns="0" rtlCol="0" anchor="ctr"/>
          <a:lstStyle/>
          <a:p>
            <a:pPr indent="0" marL="0">
              <a:buNone/>
            </a:pPr>
            <a:r>
              <a:rPr lang="en-US" sz="1200" dirty="0">
                <a:solidFill>
                  <a:srgbClr val="AFC3D8"/>
                </a:solidFill>
                <a:latin typeface="Arial" pitchFamily="34" charset="0"/>
                <a:ea typeface="Arial" pitchFamily="34" charset="-122"/>
                <a:cs typeface="Arial" pitchFamily="34" charset="-120"/>
              </a:rPr>
              <a:t>Alternativas potentes</a:t>
            </a:r>
            <a:endParaRPr lang="en-US" sz="1200" dirty="0"/>
          </a:p>
          <a:p>
            <a:pPr indent="0" marL="0">
              <a:buNone/>
            </a:pPr>
            <a:r>
              <a:rPr lang="en-US" sz="1200" dirty="0">
                <a:solidFill>
                  <a:srgbClr val="AFC3D8"/>
                </a:solidFill>
                <a:latin typeface="Arial" pitchFamily="34" charset="0"/>
                <a:ea typeface="Arial" pitchFamily="34" charset="-122"/>
                <a:cs typeface="Arial" pitchFamily="34" charset="-120"/>
              </a:rPr>
              <a:t>de bajo costo</a:t>
            </a:r>
            <a:endParaRPr lang="en-US" sz="1200" dirty="0"/>
          </a:p>
        </p:txBody>
      </p:sp>
      <p:sp>
        <p:nvSpPr>
          <p:cNvPr id="32" name="Shape 24"/>
          <p:cNvSpPr/>
          <p:nvPr/>
        </p:nvSpPr>
        <p:spPr>
          <a:xfrm>
            <a:off x="8695944" y="3959352"/>
            <a:ext cx="3794760" cy="1554480"/>
          </a:xfrm>
          <a:prstGeom prst="roundRect">
            <a:avLst>
              <a:gd name="adj" fmla="val 5882"/>
            </a:avLst>
          </a:prstGeom>
          <a:solidFill>
            <a:srgbClr val="16406B"/>
          </a:solidFill>
          <a:ln w="12700">
            <a:solidFill>
              <a:srgbClr val="2A4E74"/>
            </a:solidFill>
            <a:prstDash val="solid"/>
          </a:ln>
        </p:spPr>
      </p:sp>
      <p:sp>
        <p:nvSpPr>
          <p:cNvPr id="33" name="Text 25"/>
          <p:cNvSpPr/>
          <p:nvPr/>
        </p:nvSpPr>
        <p:spPr>
          <a:xfrm>
            <a:off x="8924544" y="4142232"/>
            <a:ext cx="3337560" cy="1188720"/>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Todas funcionan igual:
</a:t>
            </a:r>
            <a:pPr indent="0" marL="0">
              <a:buNone/>
            </a:pPr>
            <a:r>
              <a:rPr lang="en-US" sz="1400" dirty="0">
                <a:solidFill>
                  <a:srgbClr val="AFC3D8"/>
                </a:solidFill>
                <a:latin typeface="Arial" pitchFamily="34" charset="0"/>
                <a:ea typeface="Arial" pitchFamily="34" charset="-122"/>
                <a:cs typeface="Arial" pitchFamily="34" charset="-120"/>
              </a:rPr>
              <a:t>escribes lo que necesitas</a:t>
            </a:r>
            <a:endParaRPr lang="en-US" sz="1400" dirty="0"/>
          </a:p>
          <a:p>
            <a:pPr indent="0" marL="0">
              <a:buNone/>
            </a:pPr>
            <a:r>
              <a:rPr lang="en-US" sz="1400" dirty="0">
                <a:solidFill>
                  <a:srgbClr val="AFC3D8"/>
                </a:solidFill>
                <a:latin typeface="Arial" pitchFamily="34" charset="0"/>
                <a:ea typeface="Arial" pitchFamily="34" charset="-122"/>
                <a:cs typeface="Arial" pitchFamily="34" charset="-120"/>
              </a:rPr>
              <a:t>y la IA responde.</a:t>
            </a:r>
            <a:endParaRPr lang="en-US" sz="1400" dirty="0"/>
          </a:p>
        </p:txBody>
      </p:sp>
      <p:sp>
        <p:nvSpPr>
          <p:cNvPr id="34" name="Text 26"/>
          <p:cNvSpPr/>
          <p:nvPr/>
        </p:nvSpPr>
        <p:spPr>
          <a:xfrm>
            <a:off x="822960" y="5943600"/>
            <a:ext cx="10424160" cy="411480"/>
          </a:xfrm>
          <a:prstGeom prst="rect">
            <a:avLst/>
          </a:prstGeom>
          <a:noFill/>
          <a:ln/>
        </p:spPr>
        <p:txBody>
          <a:bodyPr wrap="square" lIns="0" tIns="0" rIns="0" bIns="0" rtlCol="0" anchor="ctr"/>
          <a:lstStyle/>
          <a:p>
            <a:pPr indent="0" marL="0">
              <a:buNone/>
            </a:pPr>
            <a:r>
              <a:rPr lang="en-US" sz="1600" i="1" dirty="0">
                <a:solidFill>
                  <a:srgbClr val="F28C28"/>
                </a:solidFill>
                <a:latin typeface="Arial" pitchFamily="34" charset="0"/>
                <a:ea typeface="Arial" pitchFamily="34" charset="-122"/>
                <a:cs typeface="Arial" pitchFamily="34" charset="-120"/>
              </a:rPr>
              <a:t>No hay que casarse con una: lo importante es aprender a pedirles bien.</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content.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11</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822960" y="685800"/>
            <a:ext cx="54864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PARADA 2 · LAS HERRAMIENTAS</a:t>
            </a:r>
            <a:endParaRPr lang="en-US" sz="1200" dirty="0"/>
          </a:p>
        </p:txBody>
      </p:sp>
      <p:sp>
        <p:nvSpPr>
          <p:cNvPr id="6" name="Text 3"/>
          <p:cNvSpPr/>
          <p:nvPr/>
        </p:nvSpPr>
        <p:spPr>
          <a:xfrm>
            <a:off x="777240" y="1051560"/>
            <a:ext cx="10515600" cy="822960"/>
          </a:xfrm>
          <a:prstGeom prst="rect">
            <a:avLst/>
          </a:prstGeom>
          <a:noFill/>
          <a:ln/>
        </p:spPr>
        <p:txBody>
          <a:bodyPr wrap="square" lIns="0" tIns="0" rIns="0" bIns="0" rtlCol="0" anchor="ctr"/>
          <a:lstStyle/>
          <a:p>
            <a:pPr indent="0" marL="0">
              <a:buNone/>
            </a:pPr>
            <a:r>
              <a:rPr lang="en-US" sz="3600" b="1" dirty="0">
                <a:solidFill>
                  <a:srgbClr val="FFFFFF"/>
                </a:solidFill>
                <a:latin typeface="Arial" pitchFamily="34" charset="0"/>
                <a:ea typeface="Arial" pitchFamily="34" charset="-122"/>
                <a:cs typeface="Arial" pitchFamily="34" charset="-120"/>
              </a:rPr>
              <a:t>La IA ya vive en tus programas de siempre</a:t>
            </a:r>
            <a:endParaRPr lang="en-US" sz="3600" dirty="0"/>
          </a:p>
        </p:txBody>
      </p:sp>
      <p:sp>
        <p:nvSpPr>
          <p:cNvPr id="7" name="Shape 4"/>
          <p:cNvSpPr/>
          <p:nvPr/>
        </p:nvSpPr>
        <p:spPr>
          <a:xfrm>
            <a:off x="822960" y="2240280"/>
            <a:ext cx="2542032" cy="2468880"/>
          </a:xfrm>
          <a:prstGeom prst="roundRect">
            <a:avLst>
              <a:gd name="adj" fmla="val 3704"/>
            </a:avLst>
          </a:prstGeom>
          <a:solidFill>
            <a:srgbClr val="10314F"/>
          </a:solidFill>
          <a:ln w="12700">
            <a:solidFill>
              <a:srgbClr val="2A4E74"/>
            </a:solidFill>
            <a:prstDash val="solid"/>
          </a:ln>
        </p:spPr>
      </p:sp>
      <p:sp>
        <p:nvSpPr>
          <p:cNvPr id="8" name="Shape 5"/>
          <p:cNvSpPr/>
          <p:nvPr/>
        </p:nvSpPr>
        <p:spPr>
          <a:xfrm>
            <a:off x="1659636" y="2583180"/>
            <a:ext cx="868680" cy="868680"/>
          </a:xfrm>
          <a:prstGeom prst="ellipse">
            <a:avLst/>
          </a:prstGeom>
          <a:solidFill>
            <a:srgbClr val="F28C28"/>
          </a:solidFill>
          <a:ln/>
        </p:spPr>
      </p:sp>
      <p:pic>
        <p:nvPicPr>
          <p:cNvPr id="9" name="Image 1" descr="C:\Users\batul\AppData\Local\Temp\claude\C--laragon-www-suiteia\297df873-1046-41ae-a4ed-debcf1dfbb2b\scratchpad\bloque1\assets\ic_file_0A2540.png">    </p:cNvPr>
          <p:cNvPicPr>
            <a:picLocks noChangeAspect="1"/>
          </p:cNvPicPr>
          <p:nvPr/>
        </p:nvPicPr>
        <p:blipFill>
          <a:blip r:embed="rId2"/>
          <a:stretch>
            <a:fillRect/>
          </a:stretch>
        </p:blipFill>
        <p:spPr>
          <a:xfrm>
            <a:off x="1868119" y="2791663"/>
            <a:ext cx="451714" cy="451714"/>
          </a:xfrm>
          <a:prstGeom prst="rect">
            <a:avLst/>
          </a:prstGeom>
        </p:spPr>
      </p:pic>
      <p:sp>
        <p:nvSpPr>
          <p:cNvPr id="10" name="Text 6"/>
          <p:cNvSpPr/>
          <p:nvPr/>
        </p:nvSpPr>
        <p:spPr>
          <a:xfrm>
            <a:off x="914400" y="3611880"/>
            <a:ext cx="2359152" cy="365760"/>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Word</a:t>
            </a:r>
            <a:endParaRPr lang="en-US" sz="1700" dirty="0"/>
          </a:p>
        </p:txBody>
      </p:sp>
      <p:sp>
        <p:nvSpPr>
          <p:cNvPr id="11" name="Text 7"/>
          <p:cNvSpPr/>
          <p:nvPr/>
        </p:nvSpPr>
        <p:spPr>
          <a:xfrm>
            <a:off x="914400" y="3995928"/>
            <a:ext cx="2359152" cy="640080"/>
          </a:xfrm>
          <a:prstGeom prst="rect">
            <a:avLst/>
          </a:prstGeom>
          <a:noFill/>
          <a:ln/>
        </p:spPr>
        <p:txBody>
          <a:bodyPr wrap="square" lIns="0" tIns="0" rIns="0" bIns="0" rtlCol="0" anchor="ctr"/>
          <a:lstStyle/>
          <a:p>
            <a:pPr algn="ctr" indent="0" marL="0">
              <a:buNone/>
            </a:pPr>
            <a:r>
              <a:rPr lang="en-US" sz="1250" dirty="0">
                <a:solidFill>
                  <a:srgbClr val="AFC3D8"/>
                </a:solidFill>
                <a:latin typeface="Arial" pitchFamily="34" charset="0"/>
                <a:ea typeface="Arial" pitchFamily="34" charset="-122"/>
                <a:cs typeface="Arial" pitchFamily="34" charset="-120"/>
              </a:rPr>
              <a:t>redacta y corrige</a:t>
            </a:r>
            <a:endParaRPr lang="en-US" sz="1250" dirty="0"/>
          </a:p>
          <a:p>
            <a:pPr algn="ctr" indent="0" marL="0">
              <a:buNone/>
            </a:pPr>
            <a:r>
              <a:rPr lang="en-US" sz="1250" dirty="0">
                <a:solidFill>
                  <a:srgbClr val="AFC3D8"/>
                </a:solidFill>
                <a:latin typeface="Arial" pitchFamily="34" charset="0"/>
                <a:ea typeface="Arial" pitchFamily="34" charset="-122"/>
                <a:cs typeface="Arial" pitchFamily="34" charset="-120"/>
              </a:rPr>
              <a:t>contigo</a:t>
            </a:r>
            <a:endParaRPr lang="en-US" sz="1250" dirty="0"/>
          </a:p>
        </p:txBody>
      </p:sp>
      <p:sp>
        <p:nvSpPr>
          <p:cNvPr id="12" name="Shape 8"/>
          <p:cNvSpPr/>
          <p:nvPr/>
        </p:nvSpPr>
        <p:spPr>
          <a:xfrm>
            <a:off x="3657600" y="2240280"/>
            <a:ext cx="2542032" cy="2468880"/>
          </a:xfrm>
          <a:prstGeom prst="roundRect">
            <a:avLst>
              <a:gd name="adj" fmla="val 3704"/>
            </a:avLst>
          </a:prstGeom>
          <a:solidFill>
            <a:srgbClr val="10314F"/>
          </a:solidFill>
          <a:ln w="12700">
            <a:solidFill>
              <a:srgbClr val="2A4E74"/>
            </a:solidFill>
            <a:prstDash val="solid"/>
          </a:ln>
        </p:spPr>
      </p:sp>
      <p:sp>
        <p:nvSpPr>
          <p:cNvPr id="13" name="Shape 9"/>
          <p:cNvSpPr/>
          <p:nvPr/>
        </p:nvSpPr>
        <p:spPr>
          <a:xfrm>
            <a:off x="4494276" y="2583180"/>
            <a:ext cx="868680" cy="868680"/>
          </a:xfrm>
          <a:prstGeom prst="ellipse">
            <a:avLst/>
          </a:prstGeom>
          <a:solidFill>
            <a:srgbClr val="F28C28"/>
          </a:solidFill>
          <a:ln/>
        </p:spPr>
      </p:sp>
      <p:pic>
        <p:nvPicPr>
          <p:cNvPr id="14" name="Image 2" descr="C:\Users\batul\AppData\Local\Temp\claude\C--laragon-www-suiteia\297df873-1046-41ae-a4ed-debcf1dfbb2b\scratchpad\bloque1\assets\ic_table_0A2540.png">    </p:cNvPr>
          <p:cNvPicPr>
            <a:picLocks noChangeAspect="1"/>
          </p:cNvPicPr>
          <p:nvPr/>
        </p:nvPicPr>
        <p:blipFill>
          <a:blip r:embed="rId3"/>
          <a:stretch>
            <a:fillRect/>
          </a:stretch>
        </p:blipFill>
        <p:spPr>
          <a:xfrm>
            <a:off x="4702759" y="2791663"/>
            <a:ext cx="451714" cy="451714"/>
          </a:xfrm>
          <a:prstGeom prst="rect">
            <a:avLst/>
          </a:prstGeom>
        </p:spPr>
      </p:pic>
      <p:sp>
        <p:nvSpPr>
          <p:cNvPr id="15" name="Text 10"/>
          <p:cNvSpPr/>
          <p:nvPr/>
        </p:nvSpPr>
        <p:spPr>
          <a:xfrm>
            <a:off x="3749040" y="3611880"/>
            <a:ext cx="2359152" cy="365760"/>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Excel</a:t>
            </a:r>
            <a:endParaRPr lang="en-US" sz="1700" dirty="0"/>
          </a:p>
        </p:txBody>
      </p:sp>
      <p:sp>
        <p:nvSpPr>
          <p:cNvPr id="16" name="Text 11"/>
          <p:cNvSpPr/>
          <p:nvPr/>
        </p:nvSpPr>
        <p:spPr>
          <a:xfrm>
            <a:off x="3749040" y="3995928"/>
            <a:ext cx="2359152" cy="640080"/>
          </a:xfrm>
          <a:prstGeom prst="rect">
            <a:avLst/>
          </a:prstGeom>
          <a:noFill/>
          <a:ln/>
        </p:spPr>
        <p:txBody>
          <a:bodyPr wrap="square" lIns="0" tIns="0" rIns="0" bIns="0" rtlCol="0" anchor="ctr"/>
          <a:lstStyle/>
          <a:p>
            <a:pPr algn="ctr" indent="0" marL="0">
              <a:buNone/>
            </a:pPr>
            <a:r>
              <a:rPr lang="en-US" sz="1250" dirty="0">
                <a:solidFill>
                  <a:srgbClr val="AFC3D8"/>
                </a:solidFill>
                <a:latin typeface="Arial" pitchFamily="34" charset="0"/>
                <a:ea typeface="Arial" pitchFamily="34" charset="-122"/>
                <a:cs typeface="Arial" pitchFamily="34" charset="-120"/>
              </a:rPr>
              <a:t>analiza datos y crea</a:t>
            </a:r>
            <a:endParaRPr lang="en-US" sz="1250" dirty="0"/>
          </a:p>
          <a:p>
            <a:pPr algn="ctr" indent="0" marL="0">
              <a:buNone/>
            </a:pPr>
            <a:r>
              <a:rPr lang="en-US" sz="1250" dirty="0">
                <a:solidFill>
                  <a:srgbClr val="AFC3D8"/>
                </a:solidFill>
                <a:latin typeface="Arial" pitchFamily="34" charset="0"/>
                <a:ea typeface="Arial" pitchFamily="34" charset="-122"/>
                <a:cs typeface="Arial" pitchFamily="34" charset="-120"/>
              </a:rPr>
              <a:t>fórmulas solo</a:t>
            </a:r>
            <a:endParaRPr lang="en-US" sz="1250" dirty="0"/>
          </a:p>
        </p:txBody>
      </p:sp>
      <p:sp>
        <p:nvSpPr>
          <p:cNvPr id="17" name="Shape 12"/>
          <p:cNvSpPr/>
          <p:nvPr/>
        </p:nvSpPr>
        <p:spPr>
          <a:xfrm>
            <a:off x="6492240" y="2240280"/>
            <a:ext cx="2542032" cy="2468880"/>
          </a:xfrm>
          <a:prstGeom prst="roundRect">
            <a:avLst>
              <a:gd name="adj" fmla="val 3704"/>
            </a:avLst>
          </a:prstGeom>
          <a:solidFill>
            <a:srgbClr val="10314F"/>
          </a:solidFill>
          <a:ln w="12700">
            <a:solidFill>
              <a:srgbClr val="2A4E74"/>
            </a:solidFill>
            <a:prstDash val="solid"/>
          </a:ln>
        </p:spPr>
      </p:sp>
      <p:sp>
        <p:nvSpPr>
          <p:cNvPr id="18" name="Shape 13"/>
          <p:cNvSpPr/>
          <p:nvPr/>
        </p:nvSpPr>
        <p:spPr>
          <a:xfrm>
            <a:off x="7328916" y="2583180"/>
            <a:ext cx="868680" cy="868680"/>
          </a:xfrm>
          <a:prstGeom prst="ellipse">
            <a:avLst/>
          </a:prstGeom>
          <a:solidFill>
            <a:srgbClr val="F28C28"/>
          </a:solidFill>
          <a:ln/>
        </p:spPr>
      </p:sp>
      <p:pic>
        <p:nvPicPr>
          <p:cNvPr id="19" name="Image 3" descr="C:\Users\batul\AppData\Local\Temp\claude\C--laragon-www-suiteia\297df873-1046-41ae-a4ed-debcf1dfbb2b\scratchpad\bloque1\assets\ic_monitor_0A2540.png">    </p:cNvPr>
          <p:cNvPicPr>
            <a:picLocks noChangeAspect="1"/>
          </p:cNvPicPr>
          <p:nvPr/>
        </p:nvPicPr>
        <p:blipFill>
          <a:blip r:embed="rId4"/>
          <a:stretch>
            <a:fillRect/>
          </a:stretch>
        </p:blipFill>
        <p:spPr>
          <a:xfrm>
            <a:off x="7537399" y="2791663"/>
            <a:ext cx="451714" cy="451714"/>
          </a:xfrm>
          <a:prstGeom prst="rect">
            <a:avLst/>
          </a:prstGeom>
        </p:spPr>
      </p:pic>
      <p:sp>
        <p:nvSpPr>
          <p:cNvPr id="20" name="Text 14"/>
          <p:cNvSpPr/>
          <p:nvPr/>
        </p:nvSpPr>
        <p:spPr>
          <a:xfrm>
            <a:off x="6583680" y="3611880"/>
            <a:ext cx="2359152" cy="365760"/>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PowerPoint</a:t>
            </a:r>
            <a:endParaRPr lang="en-US" sz="1700" dirty="0"/>
          </a:p>
        </p:txBody>
      </p:sp>
      <p:sp>
        <p:nvSpPr>
          <p:cNvPr id="21" name="Text 15"/>
          <p:cNvSpPr/>
          <p:nvPr/>
        </p:nvSpPr>
        <p:spPr>
          <a:xfrm>
            <a:off x="6583680" y="3995928"/>
            <a:ext cx="2359152" cy="640080"/>
          </a:xfrm>
          <a:prstGeom prst="rect">
            <a:avLst/>
          </a:prstGeom>
          <a:noFill/>
          <a:ln/>
        </p:spPr>
        <p:txBody>
          <a:bodyPr wrap="square" lIns="0" tIns="0" rIns="0" bIns="0" rtlCol="0" anchor="ctr"/>
          <a:lstStyle/>
          <a:p>
            <a:pPr algn="ctr" indent="0" marL="0">
              <a:buNone/>
            </a:pPr>
            <a:r>
              <a:rPr lang="en-US" sz="1250" dirty="0">
                <a:solidFill>
                  <a:srgbClr val="AFC3D8"/>
                </a:solidFill>
                <a:latin typeface="Arial" pitchFamily="34" charset="0"/>
                <a:ea typeface="Arial" pitchFamily="34" charset="-122"/>
                <a:cs typeface="Arial" pitchFamily="34" charset="-120"/>
              </a:rPr>
              <a:t>arma presentaciones</a:t>
            </a:r>
            <a:endParaRPr lang="en-US" sz="1250" dirty="0"/>
          </a:p>
          <a:p>
            <a:pPr algn="ctr" indent="0" marL="0">
              <a:buNone/>
            </a:pPr>
            <a:r>
              <a:rPr lang="en-US" sz="1250" dirty="0">
                <a:solidFill>
                  <a:srgbClr val="AFC3D8"/>
                </a:solidFill>
                <a:latin typeface="Arial" pitchFamily="34" charset="0"/>
                <a:ea typeface="Arial" pitchFamily="34" charset="-122"/>
                <a:cs typeface="Arial" pitchFamily="34" charset="-120"/>
              </a:rPr>
              <a:t>en minutos</a:t>
            </a:r>
            <a:endParaRPr lang="en-US" sz="1250" dirty="0"/>
          </a:p>
        </p:txBody>
      </p:sp>
      <p:sp>
        <p:nvSpPr>
          <p:cNvPr id="22" name="Shape 16"/>
          <p:cNvSpPr/>
          <p:nvPr/>
        </p:nvSpPr>
        <p:spPr>
          <a:xfrm>
            <a:off x="9326880" y="2240280"/>
            <a:ext cx="2542032" cy="2468880"/>
          </a:xfrm>
          <a:prstGeom prst="roundRect">
            <a:avLst>
              <a:gd name="adj" fmla="val 3704"/>
            </a:avLst>
          </a:prstGeom>
          <a:solidFill>
            <a:srgbClr val="10314F"/>
          </a:solidFill>
          <a:ln w="12700">
            <a:solidFill>
              <a:srgbClr val="2A4E74"/>
            </a:solidFill>
            <a:prstDash val="solid"/>
          </a:ln>
        </p:spPr>
      </p:sp>
      <p:sp>
        <p:nvSpPr>
          <p:cNvPr id="23" name="Shape 17"/>
          <p:cNvSpPr/>
          <p:nvPr/>
        </p:nvSpPr>
        <p:spPr>
          <a:xfrm>
            <a:off x="10163556" y="2583180"/>
            <a:ext cx="868680" cy="868680"/>
          </a:xfrm>
          <a:prstGeom prst="ellipse">
            <a:avLst/>
          </a:prstGeom>
          <a:solidFill>
            <a:srgbClr val="F28C28"/>
          </a:solidFill>
          <a:ln/>
        </p:spPr>
      </p:sp>
      <p:pic>
        <p:nvPicPr>
          <p:cNvPr id="24" name="Image 4" descr="C:\Users\batul\AppData\Local\Temp\claude\C--laragon-www-suiteia\297df873-1046-41ae-a4ed-debcf1dfbb2b\scratchpad\bloque1\assets\ic_phone_0A2540.png">    </p:cNvPr>
          <p:cNvPicPr>
            <a:picLocks noChangeAspect="1"/>
          </p:cNvPicPr>
          <p:nvPr/>
        </p:nvPicPr>
        <p:blipFill>
          <a:blip r:embed="rId5"/>
          <a:stretch>
            <a:fillRect/>
          </a:stretch>
        </p:blipFill>
        <p:spPr>
          <a:xfrm>
            <a:off x="10372039" y="2791663"/>
            <a:ext cx="451714" cy="451714"/>
          </a:xfrm>
          <a:prstGeom prst="rect">
            <a:avLst/>
          </a:prstGeom>
        </p:spPr>
      </p:pic>
      <p:sp>
        <p:nvSpPr>
          <p:cNvPr id="25" name="Text 18"/>
          <p:cNvSpPr/>
          <p:nvPr/>
        </p:nvSpPr>
        <p:spPr>
          <a:xfrm>
            <a:off x="9418320" y="3611880"/>
            <a:ext cx="2359152" cy="365760"/>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WhatsApp</a:t>
            </a:r>
            <a:endParaRPr lang="en-US" sz="1700" dirty="0"/>
          </a:p>
        </p:txBody>
      </p:sp>
      <p:sp>
        <p:nvSpPr>
          <p:cNvPr id="26" name="Text 19"/>
          <p:cNvSpPr/>
          <p:nvPr/>
        </p:nvSpPr>
        <p:spPr>
          <a:xfrm>
            <a:off x="9418320" y="3995928"/>
            <a:ext cx="2359152" cy="640080"/>
          </a:xfrm>
          <a:prstGeom prst="rect">
            <a:avLst/>
          </a:prstGeom>
          <a:noFill/>
          <a:ln/>
        </p:spPr>
        <p:txBody>
          <a:bodyPr wrap="square" lIns="0" tIns="0" rIns="0" bIns="0" rtlCol="0" anchor="ctr"/>
          <a:lstStyle/>
          <a:p>
            <a:pPr algn="ctr" indent="0" marL="0">
              <a:buNone/>
            </a:pPr>
            <a:r>
              <a:rPr lang="en-US" sz="1250" dirty="0">
                <a:solidFill>
                  <a:srgbClr val="AFC3D8"/>
                </a:solidFill>
                <a:latin typeface="Arial" pitchFamily="34" charset="0"/>
                <a:ea typeface="Arial" pitchFamily="34" charset="-122"/>
                <a:cs typeface="Arial" pitchFamily="34" charset="-120"/>
              </a:rPr>
              <a:t>Meta AI responde</a:t>
            </a:r>
            <a:endParaRPr lang="en-US" sz="1250" dirty="0"/>
          </a:p>
          <a:p>
            <a:pPr algn="ctr" indent="0" marL="0">
              <a:buNone/>
            </a:pPr>
            <a:r>
              <a:rPr lang="en-US" sz="1250" dirty="0">
                <a:solidFill>
                  <a:srgbClr val="AFC3D8"/>
                </a:solidFill>
                <a:latin typeface="Arial" pitchFamily="34" charset="0"/>
                <a:ea typeface="Arial" pitchFamily="34" charset="-122"/>
                <a:cs typeface="Arial" pitchFamily="34" charset="-120"/>
              </a:rPr>
              <a:t>en tus chats</a:t>
            </a:r>
            <a:endParaRPr lang="en-US" sz="1250" dirty="0"/>
          </a:p>
        </p:txBody>
      </p:sp>
      <p:sp>
        <p:nvSpPr>
          <p:cNvPr id="27" name="Text 20"/>
          <p:cNvSpPr/>
          <p:nvPr/>
        </p:nvSpPr>
        <p:spPr>
          <a:xfrm>
            <a:off x="822960" y="5212080"/>
            <a:ext cx="10515600" cy="457200"/>
          </a:xfrm>
          <a:prstGeom prst="rect">
            <a:avLst/>
          </a:prstGeom>
          <a:noFill/>
          <a:ln/>
        </p:spPr>
        <p:txBody>
          <a:bodyPr wrap="square" lIns="0" tIns="0" rIns="0" bIns="0" rtlCol="0" anchor="ctr"/>
          <a:lstStyle/>
          <a:p>
            <a:pPr indent="0" marL="0">
              <a:buNone/>
            </a:pPr>
            <a:r>
              <a:rPr lang="en-US" sz="1800" b="1" dirty="0">
                <a:solidFill>
                  <a:srgbClr val="F28C28"/>
                </a:solidFill>
                <a:latin typeface="Arial" pitchFamily="34" charset="0"/>
                <a:ea typeface="Arial" pitchFamily="34" charset="-122"/>
                <a:cs typeface="Arial" pitchFamily="34" charset="-120"/>
              </a:rPr>
              <a:t>Conclusión: </a:t>
            </a:r>
            <a:pPr indent="0" marL="0">
              <a:buNone/>
            </a:pPr>
            <a:r>
              <a:rPr lang="en-US" sz="1800" dirty="0">
                <a:solidFill>
                  <a:srgbClr val="FFFFFF"/>
                </a:solidFill>
                <a:latin typeface="Arial" pitchFamily="34" charset="0"/>
                <a:ea typeface="Arial" pitchFamily="34" charset="-122"/>
                <a:cs typeface="Arial" pitchFamily="34" charset="-120"/>
              </a:rPr>
              <a:t>no hay que ser ingeniero. Si sabes escribir un mensaje, sabes usar IA.</a:t>
            </a:r>
            <a:endParaRPr lang="en-US"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content.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12</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822960" y="685800"/>
            <a:ext cx="54864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PARADA 2 · LAS HERRAMIENTAS</a:t>
            </a:r>
            <a:endParaRPr lang="en-US" sz="1200" dirty="0"/>
          </a:p>
        </p:txBody>
      </p:sp>
      <p:sp>
        <p:nvSpPr>
          <p:cNvPr id="6" name="Text 3"/>
          <p:cNvSpPr/>
          <p:nvPr/>
        </p:nvSpPr>
        <p:spPr>
          <a:xfrm>
            <a:off x="777240" y="1051560"/>
            <a:ext cx="10058400" cy="822960"/>
          </a:xfrm>
          <a:prstGeom prst="rect">
            <a:avLst/>
          </a:prstGeom>
          <a:noFill/>
          <a:ln/>
        </p:spPr>
        <p:txBody>
          <a:bodyPr wrap="square" lIns="0" tIns="0" rIns="0" bIns="0" rtlCol="0" anchor="ctr"/>
          <a:lstStyle/>
          <a:p>
            <a:pPr indent="0" marL="0">
              <a:buNone/>
            </a:pPr>
            <a:r>
              <a:rPr lang="en-US" sz="3600" b="1" dirty="0">
                <a:solidFill>
                  <a:srgbClr val="FFFFFF"/>
                </a:solidFill>
                <a:latin typeface="Arial" pitchFamily="34" charset="0"/>
                <a:ea typeface="Arial" pitchFamily="34" charset="-122"/>
                <a:cs typeface="Arial" pitchFamily="34" charset="-120"/>
              </a:rPr>
              <a:t>La habilidad clave: saber pedir</a:t>
            </a:r>
            <a:endParaRPr lang="en-US" sz="3600" dirty="0"/>
          </a:p>
        </p:txBody>
      </p:sp>
      <p:sp>
        <p:nvSpPr>
          <p:cNvPr id="7" name="Shape 4"/>
          <p:cNvSpPr/>
          <p:nvPr/>
        </p:nvSpPr>
        <p:spPr>
          <a:xfrm>
            <a:off x="822960" y="2057400"/>
            <a:ext cx="3200400" cy="1234440"/>
          </a:xfrm>
          <a:prstGeom prst="roundRect">
            <a:avLst>
              <a:gd name="adj" fmla="val 8889"/>
            </a:avLst>
          </a:prstGeom>
          <a:solidFill>
            <a:srgbClr val="F28C28"/>
          </a:solidFill>
          <a:ln/>
        </p:spPr>
      </p:sp>
      <p:sp>
        <p:nvSpPr>
          <p:cNvPr id="8" name="Text 5"/>
          <p:cNvSpPr/>
          <p:nvPr/>
        </p:nvSpPr>
        <p:spPr>
          <a:xfrm>
            <a:off x="822960" y="2194560"/>
            <a:ext cx="3200400" cy="411480"/>
          </a:xfrm>
          <a:prstGeom prst="rect">
            <a:avLst/>
          </a:prstGeom>
          <a:noFill/>
          <a:ln/>
        </p:spPr>
        <p:txBody>
          <a:bodyPr wrap="square" lIns="0" tIns="0" rIns="0" bIns="0" rtlCol="0" anchor="ctr"/>
          <a:lstStyle/>
          <a:p>
            <a:pPr algn="ctr" indent="0" marL="0">
              <a:buNone/>
            </a:pPr>
            <a:r>
              <a:rPr lang="en-US" sz="1900" b="1" dirty="0">
                <a:solidFill>
                  <a:srgbClr val="0A2540"/>
                </a:solidFill>
                <a:latin typeface="Arial" pitchFamily="34" charset="0"/>
                <a:ea typeface="Arial" pitchFamily="34" charset="-122"/>
                <a:cs typeface="Arial" pitchFamily="34" charset="-120"/>
              </a:rPr>
              <a:t>CONTEXTO</a:t>
            </a:r>
            <a:endParaRPr lang="en-US" sz="1900" dirty="0"/>
          </a:p>
        </p:txBody>
      </p:sp>
      <p:sp>
        <p:nvSpPr>
          <p:cNvPr id="9" name="Text 6"/>
          <p:cNvSpPr/>
          <p:nvPr/>
        </p:nvSpPr>
        <p:spPr>
          <a:xfrm>
            <a:off x="822960" y="2606040"/>
            <a:ext cx="3200400" cy="594360"/>
          </a:xfrm>
          <a:prstGeom prst="rect">
            <a:avLst/>
          </a:prstGeom>
          <a:noFill/>
          <a:ln/>
        </p:spPr>
        <p:txBody>
          <a:bodyPr wrap="square" lIns="0" tIns="0" rIns="0" bIns="0" rtlCol="0" anchor="ctr"/>
          <a:lstStyle/>
          <a:p>
            <a:pPr algn="ctr" indent="0" marL="0">
              <a:buNone/>
            </a:pPr>
            <a:r>
              <a:rPr lang="en-US" sz="1200" dirty="0">
                <a:solidFill>
                  <a:srgbClr val="0A2540"/>
                </a:solidFill>
                <a:latin typeface="Arial" pitchFamily="34" charset="0"/>
                <a:ea typeface="Arial" pitchFamily="34" charset="-122"/>
                <a:cs typeface="Arial" pitchFamily="34" charset="-120"/>
              </a:rPr>
              <a:t>quién eres y</a:t>
            </a:r>
            <a:endParaRPr lang="en-US" sz="1200" dirty="0"/>
          </a:p>
          <a:p>
            <a:pPr algn="ctr" indent="0" marL="0">
              <a:buNone/>
            </a:pPr>
            <a:r>
              <a:rPr lang="en-US" sz="1200" dirty="0">
                <a:solidFill>
                  <a:srgbClr val="0A2540"/>
                </a:solidFill>
                <a:latin typeface="Arial" pitchFamily="34" charset="0"/>
                <a:ea typeface="Arial" pitchFamily="34" charset="-122"/>
                <a:cs typeface="Arial" pitchFamily="34" charset="-120"/>
              </a:rPr>
              <a:t>para qué es</a:t>
            </a:r>
            <a:endParaRPr lang="en-US" sz="1200" dirty="0"/>
          </a:p>
        </p:txBody>
      </p:sp>
      <p:sp>
        <p:nvSpPr>
          <p:cNvPr id="10" name="Text 7"/>
          <p:cNvSpPr/>
          <p:nvPr/>
        </p:nvSpPr>
        <p:spPr>
          <a:xfrm>
            <a:off x="4023360" y="2331720"/>
            <a:ext cx="502920" cy="640080"/>
          </a:xfrm>
          <a:prstGeom prst="rect">
            <a:avLst/>
          </a:prstGeom>
          <a:noFill/>
          <a:ln/>
        </p:spPr>
        <p:txBody>
          <a:bodyPr wrap="square" lIns="0" tIns="0" rIns="0" bIns="0" rtlCol="0" anchor="ctr"/>
          <a:lstStyle/>
          <a:p>
            <a:pPr algn="ctr" indent="0" marL="0">
              <a:buNone/>
            </a:pPr>
            <a:r>
              <a:rPr lang="en-US" sz="3200" b="1" dirty="0">
                <a:solidFill>
                  <a:srgbClr val="FFFFFF"/>
                </a:solidFill>
                <a:latin typeface="Arial" pitchFamily="34" charset="0"/>
                <a:ea typeface="Arial" pitchFamily="34" charset="-122"/>
                <a:cs typeface="Arial" pitchFamily="34" charset="-120"/>
              </a:rPr>
              <a:t>+</a:t>
            </a:r>
            <a:endParaRPr lang="en-US" sz="3200" dirty="0"/>
          </a:p>
        </p:txBody>
      </p:sp>
      <p:sp>
        <p:nvSpPr>
          <p:cNvPr id="11" name="Shape 8"/>
          <p:cNvSpPr/>
          <p:nvPr/>
        </p:nvSpPr>
        <p:spPr>
          <a:xfrm>
            <a:off x="4526280" y="2057400"/>
            <a:ext cx="3200400" cy="1234440"/>
          </a:xfrm>
          <a:prstGeom prst="roundRect">
            <a:avLst>
              <a:gd name="adj" fmla="val 8889"/>
            </a:avLst>
          </a:prstGeom>
          <a:solidFill>
            <a:srgbClr val="F28C28"/>
          </a:solidFill>
          <a:ln/>
        </p:spPr>
      </p:sp>
      <p:sp>
        <p:nvSpPr>
          <p:cNvPr id="12" name="Text 9"/>
          <p:cNvSpPr/>
          <p:nvPr/>
        </p:nvSpPr>
        <p:spPr>
          <a:xfrm>
            <a:off x="4526280" y="2194560"/>
            <a:ext cx="3200400" cy="411480"/>
          </a:xfrm>
          <a:prstGeom prst="rect">
            <a:avLst/>
          </a:prstGeom>
          <a:noFill/>
          <a:ln/>
        </p:spPr>
        <p:txBody>
          <a:bodyPr wrap="square" lIns="0" tIns="0" rIns="0" bIns="0" rtlCol="0" anchor="ctr"/>
          <a:lstStyle/>
          <a:p>
            <a:pPr algn="ctr" indent="0" marL="0">
              <a:buNone/>
            </a:pPr>
            <a:r>
              <a:rPr lang="en-US" sz="1900" b="1" dirty="0">
                <a:solidFill>
                  <a:srgbClr val="0A2540"/>
                </a:solidFill>
                <a:latin typeface="Arial" pitchFamily="34" charset="0"/>
                <a:ea typeface="Arial" pitchFamily="34" charset="-122"/>
                <a:cs typeface="Arial" pitchFamily="34" charset="-120"/>
              </a:rPr>
              <a:t>TAREA</a:t>
            </a:r>
            <a:endParaRPr lang="en-US" sz="1900" dirty="0"/>
          </a:p>
        </p:txBody>
      </p:sp>
      <p:sp>
        <p:nvSpPr>
          <p:cNvPr id="13" name="Text 10"/>
          <p:cNvSpPr/>
          <p:nvPr/>
        </p:nvSpPr>
        <p:spPr>
          <a:xfrm>
            <a:off x="4526280" y="2606040"/>
            <a:ext cx="3200400" cy="594360"/>
          </a:xfrm>
          <a:prstGeom prst="rect">
            <a:avLst/>
          </a:prstGeom>
          <a:noFill/>
          <a:ln/>
        </p:spPr>
        <p:txBody>
          <a:bodyPr wrap="square" lIns="0" tIns="0" rIns="0" bIns="0" rtlCol="0" anchor="ctr"/>
          <a:lstStyle/>
          <a:p>
            <a:pPr algn="ctr" indent="0" marL="0">
              <a:buNone/>
            </a:pPr>
            <a:r>
              <a:rPr lang="en-US" sz="1200" dirty="0">
                <a:solidFill>
                  <a:srgbClr val="0A2540"/>
                </a:solidFill>
                <a:latin typeface="Arial" pitchFamily="34" charset="0"/>
                <a:ea typeface="Arial" pitchFamily="34" charset="-122"/>
                <a:cs typeface="Arial" pitchFamily="34" charset="-120"/>
              </a:rPr>
              <a:t>qué necesitas</a:t>
            </a:r>
            <a:endParaRPr lang="en-US" sz="1200" dirty="0"/>
          </a:p>
          <a:p>
            <a:pPr algn="ctr" indent="0" marL="0">
              <a:buNone/>
            </a:pPr>
            <a:r>
              <a:rPr lang="en-US" sz="1200" dirty="0">
                <a:solidFill>
                  <a:srgbClr val="0A2540"/>
                </a:solidFill>
                <a:latin typeface="Arial" pitchFamily="34" charset="0"/>
                <a:ea typeface="Arial" pitchFamily="34" charset="-122"/>
                <a:cs typeface="Arial" pitchFamily="34" charset="-120"/>
              </a:rPr>
              <a:t>exactamente</a:t>
            </a:r>
            <a:endParaRPr lang="en-US" sz="1200" dirty="0"/>
          </a:p>
        </p:txBody>
      </p:sp>
      <p:sp>
        <p:nvSpPr>
          <p:cNvPr id="14" name="Text 11"/>
          <p:cNvSpPr/>
          <p:nvPr/>
        </p:nvSpPr>
        <p:spPr>
          <a:xfrm>
            <a:off x="7726680" y="2331720"/>
            <a:ext cx="502920" cy="640080"/>
          </a:xfrm>
          <a:prstGeom prst="rect">
            <a:avLst/>
          </a:prstGeom>
          <a:noFill/>
          <a:ln/>
        </p:spPr>
        <p:txBody>
          <a:bodyPr wrap="square" lIns="0" tIns="0" rIns="0" bIns="0" rtlCol="0" anchor="ctr"/>
          <a:lstStyle/>
          <a:p>
            <a:pPr algn="ctr" indent="0" marL="0">
              <a:buNone/>
            </a:pPr>
            <a:r>
              <a:rPr lang="en-US" sz="3200" b="1" dirty="0">
                <a:solidFill>
                  <a:srgbClr val="FFFFFF"/>
                </a:solidFill>
                <a:latin typeface="Arial" pitchFamily="34" charset="0"/>
                <a:ea typeface="Arial" pitchFamily="34" charset="-122"/>
                <a:cs typeface="Arial" pitchFamily="34" charset="-120"/>
              </a:rPr>
              <a:t>+</a:t>
            </a:r>
            <a:endParaRPr lang="en-US" sz="3200" dirty="0"/>
          </a:p>
        </p:txBody>
      </p:sp>
      <p:sp>
        <p:nvSpPr>
          <p:cNvPr id="15" name="Shape 12"/>
          <p:cNvSpPr/>
          <p:nvPr/>
        </p:nvSpPr>
        <p:spPr>
          <a:xfrm>
            <a:off x="8229600" y="2057400"/>
            <a:ext cx="3200400" cy="1234440"/>
          </a:xfrm>
          <a:prstGeom prst="roundRect">
            <a:avLst>
              <a:gd name="adj" fmla="val 8889"/>
            </a:avLst>
          </a:prstGeom>
          <a:solidFill>
            <a:srgbClr val="F28C28"/>
          </a:solidFill>
          <a:ln/>
        </p:spPr>
      </p:sp>
      <p:sp>
        <p:nvSpPr>
          <p:cNvPr id="16" name="Text 13"/>
          <p:cNvSpPr/>
          <p:nvPr/>
        </p:nvSpPr>
        <p:spPr>
          <a:xfrm>
            <a:off x="8229600" y="2194560"/>
            <a:ext cx="3200400" cy="411480"/>
          </a:xfrm>
          <a:prstGeom prst="rect">
            <a:avLst/>
          </a:prstGeom>
          <a:noFill/>
          <a:ln/>
        </p:spPr>
        <p:txBody>
          <a:bodyPr wrap="square" lIns="0" tIns="0" rIns="0" bIns="0" rtlCol="0" anchor="ctr"/>
          <a:lstStyle/>
          <a:p>
            <a:pPr algn="ctr" indent="0" marL="0">
              <a:buNone/>
            </a:pPr>
            <a:r>
              <a:rPr lang="en-US" sz="1900" b="1" dirty="0">
                <a:solidFill>
                  <a:srgbClr val="0A2540"/>
                </a:solidFill>
                <a:latin typeface="Arial" pitchFamily="34" charset="0"/>
                <a:ea typeface="Arial" pitchFamily="34" charset="-122"/>
                <a:cs typeface="Arial" pitchFamily="34" charset="-120"/>
              </a:rPr>
              <a:t>FORMATO</a:t>
            </a:r>
            <a:endParaRPr lang="en-US" sz="1900" dirty="0"/>
          </a:p>
        </p:txBody>
      </p:sp>
      <p:sp>
        <p:nvSpPr>
          <p:cNvPr id="17" name="Text 14"/>
          <p:cNvSpPr/>
          <p:nvPr/>
        </p:nvSpPr>
        <p:spPr>
          <a:xfrm>
            <a:off x="8229600" y="2606040"/>
            <a:ext cx="3200400" cy="594360"/>
          </a:xfrm>
          <a:prstGeom prst="rect">
            <a:avLst/>
          </a:prstGeom>
          <a:noFill/>
          <a:ln/>
        </p:spPr>
        <p:txBody>
          <a:bodyPr wrap="square" lIns="0" tIns="0" rIns="0" bIns="0" rtlCol="0" anchor="ctr"/>
          <a:lstStyle/>
          <a:p>
            <a:pPr algn="ctr" indent="0" marL="0">
              <a:buNone/>
            </a:pPr>
            <a:r>
              <a:rPr lang="en-US" sz="1200" dirty="0">
                <a:solidFill>
                  <a:srgbClr val="0A2540"/>
                </a:solidFill>
                <a:latin typeface="Arial" pitchFamily="34" charset="0"/>
                <a:ea typeface="Arial" pitchFamily="34" charset="-122"/>
                <a:cs typeface="Arial" pitchFamily="34" charset="-120"/>
              </a:rPr>
              <a:t>cómo quieres</a:t>
            </a:r>
            <a:endParaRPr lang="en-US" sz="1200" dirty="0"/>
          </a:p>
          <a:p>
            <a:pPr algn="ctr" indent="0" marL="0">
              <a:buNone/>
            </a:pPr>
            <a:r>
              <a:rPr lang="en-US" sz="1200" dirty="0">
                <a:solidFill>
                  <a:srgbClr val="0A2540"/>
                </a:solidFill>
                <a:latin typeface="Arial" pitchFamily="34" charset="0"/>
                <a:ea typeface="Arial" pitchFamily="34" charset="-122"/>
                <a:cs typeface="Arial" pitchFamily="34" charset="-120"/>
              </a:rPr>
              <a:t>el resultado</a:t>
            </a:r>
            <a:endParaRPr lang="en-US" sz="1200" dirty="0"/>
          </a:p>
        </p:txBody>
      </p:sp>
      <p:sp>
        <p:nvSpPr>
          <p:cNvPr id="18" name="Shape 15"/>
          <p:cNvSpPr/>
          <p:nvPr/>
        </p:nvSpPr>
        <p:spPr>
          <a:xfrm>
            <a:off x="822960" y="3657600"/>
            <a:ext cx="5120640" cy="2377440"/>
          </a:xfrm>
          <a:prstGeom prst="roundRect">
            <a:avLst>
              <a:gd name="adj" fmla="val 3846"/>
            </a:avLst>
          </a:prstGeom>
          <a:solidFill>
            <a:srgbClr val="10314F"/>
          </a:solidFill>
          <a:ln w="12700">
            <a:solidFill>
              <a:srgbClr val="2A4E74"/>
            </a:solidFill>
            <a:prstDash val="solid"/>
          </a:ln>
        </p:spPr>
      </p:sp>
      <p:pic>
        <p:nvPicPr>
          <p:cNvPr id="19" name="Image 1" descr="C:\Users\batul\AppData\Local\Temp\claude\C--laragon-www-suiteia\297df873-1046-41ae-a4ed-debcf1dfbb2b\scratchpad\bloque1\assets\ic_x_F87171.png">    </p:cNvPr>
          <p:cNvPicPr>
            <a:picLocks noChangeAspect="1"/>
          </p:cNvPicPr>
          <p:nvPr/>
        </p:nvPicPr>
        <p:blipFill>
          <a:blip r:embed="rId2"/>
          <a:stretch>
            <a:fillRect/>
          </a:stretch>
        </p:blipFill>
        <p:spPr>
          <a:xfrm>
            <a:off x="1051560" y="3886200"/>
            <a:ext cx="365760" cy="365760"/>
          </a:xfrm>
          <a:prstGeom prst="rect">
            <a:avLst/>
          </a:prstGeom>
        </p:spPr>
      </p:pic>
      <p:sp>
        <p:nvSpPr>
          <p:cNvPr id="20" name="Text 16"/>
          <p:cNvSpPr/>
          <p:nvPr/>
        </p:nvSpPr>
        <p:spPr>
          <a:xfrm>
            <a:off x="1554480" y="3886200"/>
            <a:ext cx="4114800" cy="365760"/>
          </a:xfrm>
          <a:prstGeom prst="rect">
            <a:avLst/>
          </a:prstGeom>
          <a:noFill/>
          <a:ln/>
        </p:spPr>
        <p:txBody>
          <a:bodyPr wrap="square" lIns="0" tIns="0" rIns="0" bIns="0" rtlCol="0" anchor="ctr"/>
          <a:lstStyle/>
          <a:p>
            <a:pPr indent="0" marL="0">
              <a:buNone/>
            </a:pPr>
            <a:r>
              <a:rPr lang="en-US" sz="1500" b="1" dirty="0">
                <a:solidFill>
                  <a:srgbClr val="F87171"/>
                </a:solidFill>
                <a:latin typeface="Arial" pitchFamily="34" charset="0"/>
                <a:ea typeface="Arial" pitchFamily="34" charset="-122"/>
                <a:cs typeface="Arial" pitchFamily="34" charset="-120"/>
              </a:rPr>
              <a:t>Pedido flojo</a:t>
            </a:r>
            <a:endParaRPr lang="en-US" sz="1500" dirty="0"/>
          </a:p>
        </p:txBody>
      </p:sp>
      <p:sp>
        <p:nvSpPr>
          <p:cNvPr id="21" name="Text 17"/>
          <p:cNvSpPr/>
          <p:nvPr/>
        </p:nvSpPr>
        <p:spPr>
          <a:xfrm>
            <a:off x="1097280" y="4434840"/>
            <a:ext cx="4572000" cy="457200"/>
          </a:xfrm>
          <a:prstGeom prst="rect">
            <a:avLst/>
          </a:prstGeom>
          <a:noFill/>
          <a:ln/>
        </p:spPr>
        <p:txBody>
          <a:bodyPr wrap="square" lIns="0" tIns="0" rIns="0" bIns="0" rtlCol="0" anchor="ctr"/>
          <a:lstStyle/>
          <a:p>
            <a:pPr indent="0" marL="0">
              <a:buNone/>
            </a:pPr>
            <a:r>
              <a:rPr lang="en-US" sz="1600" i="1" dirty="0">
                <a:solidFill>
                  <a:srgbClr val="FFFFFF"/>
                </a:solidFill>
                <a:latin typeface="Arial" pitchFamily="34" charset="0"/>
                <a:ea typeface="Arial" pitchFamily="34" charset="-122"/>
                <a:cs typeface="Arial" pitchFamily="34" charset="-120"/>
              </a:rPr>
              <a:t>“Hazme un oficio”</a:t>
            </a:r>
            <a:endParaRPr lang="en-US" sz="1600" dirty="0"/>
          </a:p>
        </p:txBody>
      </p:sp>
      <p:sp>
        <p:nvSpPr>
          <p:cNvPr id="22" name="Text 18"/>
          <p:cNvSpPr/>
          <p:nvPr/>
        </p:nvSpPr>
        <p:spPr>
          <a:xfrm>
            <a:off x="1097280" y="5029200"/>
            <a:ext cx="4572000" cy="731520"/>
          </a:xfrm>
          <a:prstGeom prst="rect">
            <a:avLst/>
          </a:prstGeom>
          <a:noFill/>
          <a:ln/>
        </p:spPr>
        <p:txBody>
          <a:bodyPr wrap="square" lIns="0" tIns="0" rIns="0" bIns="0" rtlCol="0" anchor="ctr"/>
          <a:lstStyle/>
          <a:p>
            <a:pPr indent="0" marL="0">
              <a:buNone/>
            </a:pPr>
            <a:r>
              <a:rPr lang="en-US" sz="1250" dirty="0">
                <a:solidFill>
                  <a:srgbClr val="AFC3D8"/>
                </a:solidFill>
                <a:latin typeface="Arial" pitchFamily="34" charset="0"/>
                <a:ea typeface="Arial" pitchFamily="34" charset="-122"/>
                <a:cs typeface="Arial" pitchFamily="34" charset="-120"/>
              </a:rPr>
              <a:t>Resultado: genérico, frío,</a:t>
            </a:r>
            <a:endParaRPr lang="en-US" sz="1250" dirty="0"/>
          </a:p>
          <a:p>
            <a:pPr indent="0" marL="0">
              <a:buNone/>
            </a:pPr>
            <a:r>
              <a:rPr lang="en-US" sz="1250" dirty="0">
                <a:solidFill>
                  <a:srgbClr val="AFC3D8"/>
                </a:solidFill>
                <a:latin typeface="Arial" pitchFamily="34" charset="0"/>
                <a:ea typeface="Arial" pitchFamily="34" charset="-122"/>
                <a:cs typeface="Arial" pitchFamily="34" charset="-120"/>
              </a:rPr>
              <a:t>hay que rehacerlo casi todo.</a:t>
            </a:r>
            <a:endParaRPr lang="en-US" sz="1250" dirty="0"/>
          </a:p>
        </p:txBody>
      </p:sp>
      <p:sp>
        <p:nvSpPr>
          <p:cNvPr id="23" name="Shape 19"/>
          <p:cNvSpPr/>
          <p:nvPr/>
        </p:nvSpPr>
        <p:spPr>
          <a:xfrm>
            <a:off x="6263640" y="3657600"/>
            <a:ext cx="5120640" cy="2377440"/>
          </a:xfrm>
          <a:prstGeom prst="roundRect">
            <a:avLst>
              <a:gd name="adj" fmla="val 3846"/>
            </a:avLst>
          </a:prstGeom>
          <a:solidFill>
            <a:srgbClr val="10314F"/>
          </a:solidFill>
          <a:ln w="12700">
            <a:solidFill>
              <a:srgbClr val="2A4E74"/>
            </a:solidFill>
            <a:prstDash val="solid"/>
          </a:ln>
        </p:spPr>
      </p:sp>
      <p:pic>
        <p:nvPicPr>
          <p:cNvPr id="24" name="Image 2" descr="C:\Users\batul\AppData\Local\Temp\claude\C--laragon-www-suiteia\297df873-1046-41ae-a4ed-debcf1dfbb2b\scratchpad\bloque1\assets\ic_check_34D399.png">    </p:cNvPr>
          <p:cNvPicPr>
            <a:picLocks noChangeAspect="1"/>
          </p:cNvPicPr>
          <p:nvPr/>
        </p:nvPicPr>
        <p:blipFill>
          <a:blip r:embed="rId3"/>
          <a:stretch>
            <a:fillRect/>
          </a:stretch>
        </p:blipFill>
        <p:spPr>
          <a:xfrm>
            <a:off x="6492240" y="3886200"/>
            <a:ext cx="365760" cy="365760"/>
          </a:xfrm>
          <a:prstGeom prst="rect">
            <a:avLst/>
          </a:prstGeom>
        </p:spPr>
      </p:pic>
      <p:sp>
        <p:nvSpPr>
          <p:cNvPr id="25" name="Text 20"/>
          <p:cNvSpPr/>
          <p:nvPr/>
        </p:nvSpPr>
        <p:spPr>
          <a:xfrm>
            <a:off x="6995160" y="3886200"/>
            <a:ext cx="4114800" cy="365760"/>
          </a:xfrm>
          <a:prstGeom prst="rect">
            <a:avLst/>
          </a:prstGeom>
          <a:noFill/>
          <a:ln/>
        </p:spPr>
        <p:txBody>
          <a:bodyPr wrap="square" lIns="0" tIns="0" rIns="0" bIns="0" rtlCol="0" anchor="ctr"/>
          <a:lstStyle/>
          <a:p>
            <a:pPr indent="0" marL="0">
              <a:buNone/>
            </a:pPr>
            <a:r>
              <a:rPr lang="en-US" sz="1500" b="1" dirty="0">
                <a:solidFill>
                  <a:srgbClr val="34D399"/>
                </a:solidFill>
                <a:latin typeface="Arial" pitchFamily="34" charset="0"/>
                <a:ea typeface="Arial" pitchFamily="34" charset="-122"/>
                <a:cs typeface="Arial" pitchFamily="34" charset="-120"/>
              </a:rPr>
              <a:t>Pedido con la fórmula</a:t>
            </a:r>
            <a:endParaRPr lang="en-US" sz="1500" dirty="0"/>
          </a:p>
        </p:txBody>
      </p:sp>
      <p:sp>
        <p:nvSpPr>
          <p:cNvPr id="26" name="Text 21"/>
          <p:cNvSpPr/>
          <p:nvPr/>
        </p:nvSpPr>
        <p:spPr>
          <a:xfrm>
            <a:off x="6537960" y="4389120"/>
            <a:ext cx="4663440" cy="1463040"/>
          </a:xfrm>
          <a:prstGeom prst="rect">
            <a:avLst/>
          </a:prstGeom>
          <a:noFill/>
          <a:ln/>
        </p:spPr>
        <p:txBody>
          <a:bodyPr wrap="square" lIns="0" tIns="0" rIns="0" bIns="0" rtlCol="0" anchor="ctr"/>
          <a:lstStyle/>
          <a:p>
            <a:pPr indent="0" marL="0">
              <a:buNone/>
            </a:pPr>
            <a:r>
              <a:rPr lang="en-US" sz="1250" i="1" dirty="0">
                <a:solidFill>
                  <a:srgbClr val="FFFFFF"/>
                </a:solidFill>
                <a:latin typeface="Arial" pitchFamily="34" charset="0"/>
                <a:ea typeface="Arial" pitchFamily="34" charset="-122"/>
                <a:cs typeface="Arial" pitchFamily="34" charset="-120"/>
              </a:rPr>
              <a:t>“Eres asistente de una cooperativa de ahorro y crédito ecuatoriana. Redacta un oficio al GAD municipal solicitando el permiso anual. Tono formal, máximo una página.”</a:t>
            </a:r>
            <a:endParaRPr lang="en-US" sz="1250" dirty="0"/>
          </a:p>
        </p:txBody>
      </p:sp>
      <p:sp>
        <p:nvSpPr>
          <p:cNvPr id="27" name="Text 22"/>
          <p:cNvSpPr/>
          <p:nvPr/>
        </p:nvSpPr>
        <p:spPr>
          <a:xfrm>
            <a:off x="822960" y="6089904"/>
            <a:ext cx="10515600" cy="310896"/>
          </a:xfrm>
          <a:prstGeom prst="rect">
            <a:avLst/>
          </a:prstGeom>
          <a:noFill/>
          <a:ln/>
        </p:spPr>
        <p:txBody>
          <a:bodyPr wrap="square" lIns="0" tIns="0" rIns="0" bIns="0" rtlCol="0" anchor="ctr"/>
          <a:lstStyle/>
          <a:p>
            <a:pPr indent="0" marL="0">
              <a:buNone/>
            </a:pPr>
            <a:r>
              <a:rPr lang="en-US" sz="1400" i="1" dirty="0">
                <a:solidFill>
                  <a:srgbClr val="F28C28"/>
                </a:solidFill>
                <a:latin typeface="Arial" pitchFamily="34" charset="0"/>
                <a:ea typeface="Arial" pitchFamily="34" charset="-122"/>
                <a:cs typeface="Arial" pitchFamily="34" charset="-120"/>
              </a:rPr>
              <a:t>Contexto + Tarea + Formato = resultado que casi no hay que tocar.</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content.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13</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822960" y="685800"/>
            <a:ext cx="64008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PARADA 3 · IA EN LA COOPERATIVA</a:t>
            </a:r>
            <a:endParaRPr lang="en-US" sz="1200" dirty="0"/>
          </a:p>
        </p:txBody>
      </p:sp>
      <p:sp>
        <p:nvSpPr>
          <p:cNvPr id="6" name="Text 3"/>
          <p:cNvSpPr/>
          <p:nvPr/>
        </p:nvSpPr>
        <p:spPr>
          <a:xfrm>
            <a:off x="777240" y="1051560"/>
            <a:ext cx="10058400" cy="822960"/>
          </a:xfrm>
          <a:prstGeom prst="rect">
            <a:avLst/>
          </a:prstGeom>
          <a:noFill/>
          <a:ln/>
        </p:spPr>
        <p:txBody>
          <a:bodyPr wrap="square" lIns="0" tIns="0" rIns="0" bIns="0" rtlCol="0" anchor="ctr"/>
          <a:lstStyle/>
          <a:p>
            <a:pPr indent="0" marL="0">
              <a:buNone/>
            </a:pPr>
            <a:r>
              <a:rPr lang="en-US" sz="3600" b="1" dirty="0">
                <a:solidFill>
                  <a:srgbClr val="FFFFFF"/>
                </a:solidFill>
                <a:latin typeface="Arial" pitchFamily="34" charset="0"/>
                <a:ea typeface="Arial" pitchFamily="34" charset="-122"/>
                <a:cs typeface="Arial" pitchFamily="34" charset="-120"/>
              </a:rPr>
              <a:t>Ejemplo 1 · Redacción institucional</a:t>
            </a:r>
            <a:endParaRPr lang="en-US" sz="3600" dirty="0"/>
          </a:p>
        </p:txBody>
      </p:sp>
      <p:sp>
        <p:nvSpPr>
          <p:cNvPr id="7" name="Shape 4"/>
          <p:cNvSpPr/>
          <p:nvPr/>
        </p:nvSpPr>
        <p:spPr>
          <a:xfrm>
            <a:off x="822960" y="2103120"/>
            <a:ext cx="4206240" cy="3383280"/>
          </a:xfrm>
          <a:prstGeom prst="roundRect">
            <a:avLst>
              <a:gd name="adj" fmla="val 2703"/>
            </a:avLst>
          </a:prstGeom>
          <a:solidFill>
            <a:srgbClr val="10314F"/>
          </a:solidFill>
          <a:ln w="12700">
            <a:solidFill>
              <a:srgbClr val="2A4E74"/>
            </a:solidFill>
            <a:prstDash val="solid"/>
          </a:ln>
        </p:spPr>
      </p:sp>
      <p:sp>
        <p:nvSpPr>
          <p:cNvPr id="8" name="Shape 5"/>
          <p:cNvSpPr/>
          <p:nvPr/>
        </p:nvSpPr>
        <p:spPr>
          <a:xfrm>
            <a:off x="2468880" y="2423160"/>
            <a:ext cx="914400" cy="914400"/>
          </a:xfrm>
          <a:prstGeom prst="ellipse">
            <a:avLst/>
          </a:prstGeom>
          <a:solidFill>
            <a:srgbClr val="16406B"/>
          </a:solidFill>
          <a:ln/>
        </p:spPr>
      </p:sp>
      <p:pic>
        <p:nvPicPr>
          <p:cNvPr id="9" name="Image 1" descr="C:\Users\batul\AppData\Local\Temp\claude\C--laragon-www-suiteia\297df873-1046-41ae-a4ed-debcf1dfbb2b\scratchpad\bloque1\assets\ic_clock_F28C28.png">    </p:cNvPr>
          <p:cNvPicPr>
            <a:picLocks noChangeAspect="1"/>
          </p:cNvPicPr>
          <p:nvPr/>
        </p:nvPicPr>
        <p:blipFill>
          <a:blip r:embed="rId2"/>
          <a:stretch>
            <a:fillRect/>
          </a:stretch>
        </p:blipFill>
        <p:spPr>
          <a:xfrm>
            <a:off x="2688336" y="2642616"/>
            <a:ext cx="475488" cy="475488"/>
          </a:xfrm>
          <a:prstGeom prst="rect">
            <a:avLst/>
          </a:prstGeom>
        </p:spPr>
      </p:pic>
      <p:sp>
        <p:nvSpPr>
          <p:cNvPr id="10" name="Text 6"/>
          <p:cNvSpPr/>
          <p:nvPr/>
        </p:nvSpPr>
        <p:spPr>
          <a:xfrm>
            <a:off x="822960" y="3520440"/>
            <a:ext cx="4206240" cy="365760"/>
          </a:xfrm>
          <a:prstGeom prst="rect">
            <a:avLst/>
          </a:prstGeom>
          <a:noFill/>
          <a:ln/>
        </p:spPr>
        <p:txBody>
          <a:bodyPr wrap="square" lIns="0" tIns="0" rIns="0" bIns="0" rtlCol="0" anchor="ctr"/>
          <a:lstStyle/>
          <a:p>
            <a:pPr algn="ctr" indent="0" marL="0">
              <a:buNone/>
            </a:pPr>
            <a:r>
              <a:rPr lang="en-US" sz="1400" b="1" spc="300" kern="0" dirty="0">
                <a:solidFill>
                  <a:srgbClr val="AFC3D8"/>
                </a:solidFill>
                <a:latin typeface="Arial" pitchFamily="34" charset="0"/>
                <a:ea typeface="Arial" pitchFamily="34" charset="-122"/>
                <a:cs typeface="Arial" pitchFamily="34" charset="-120"/>
              </a:rPr>
              <a:t>ANTES</a:t>
            </a:r>
            <a:endParaRPr lang="en-US" sz="1400" dirty="0"/>
          </a:p>
        </p:txBody>
      </p:sp>
      <p:sp>
        <p:nvSpPr>
          <p:cNvPr id="11" name="Text 7"/>
          <p:cNvSpPr/>
          <p:nvPr/>
        </p:nvSpPr>
        <p:spPr>
          <a:xfrm>
            <a:off x="822960" y="3886200"/>
            <a:ext cx="4206240" cy="685800"/>
          </a:xfrm>
          <a:prstGeom prst="rect">
            <a:avLst/>
          </a:prstGeom>
          <a:noFill/>
          <a:ln/>
        </p:spPr>
        <p:txBody>
          <a:bodyPr wrap="square" lIns="0" tIns="0" rIns="0" bIns="0" rtlCol="0" anchor="ctr"/>
          <a:lstStyle/>
          <a:p>
            <a:pPr algn="ctr" indent="0" marL="0">
              <a:buNone/>
            </a:pPr>
            <a:r>
              <a:rPr lang="en-US" sz="4000" b="1" dirty="0">
                <a:solidFill>
                  <a:srgbClr val="FFFFFF"/>
                </a:solidFill>
                <a:latin typeface="Arial" pitchFamily="34" charset="0"/>
                <a:ea typeface="Arial" pitchFamily="34" charset="-122"/>
                <a:cs typeface="Arial" pitchFamily="34" charset="-120"/>
              </a:rPr>
              <a:t>45 min</a:t>
            </a:r>
            <a:endParaRPr lang="en-US" sz="4000" dirty="0"/>
          </a:p>
        </p:txBody>
      </p:sp>
      <p:sp>
        <p:nvSpPr>
          <p:cNvPr id="12" name="Text 8"/>
          <p:cNvSpPr/>
          <p:nvPr/>
        </p:nvSpPr>
        <p:spPr>
          <a:xfrm>
            <a:off x="914400" y="4663440"/>
            <a:ext cx="4023360" cy="640080"/>
          </a:xfrm>
          <a:prstGeom prst="rect">
            <a:avLst/>
          </a:prstGeom>
          <a:noFill/>
          <a:ln/>
        </p:spPr>
        <p:txBody>
          <a:bodyPr wrap="square" lIns="0" tIns="0" rIns="0" bIns="0" rtlCol="0" anchor="ctr"/>
          <a:lstStyle/>
          <a:p>
            <a:pPr algn="ctr" indent="0" marL="0">
              <a:buNone/>
            </a:pPr>
            <a:r>
              <a:rPr lang="en-US" sz="1250" dirty="0">
                <a:solidFill>
                  <a:srgbClr val="AFC3D8"/>
                </a:solidFill>
                <a:latin typeface="Arial" pitchFamily="34" charset="0"/>
                <a:ea typeface="Arial" pitchFamily="34" charset="-122"/>
                <a:cs typeface="Arial" pitchFamily="34" charset="-120"/>
              </a:rPr>
              <a:t>redactando un memorando</a:t>
            </a:r>
            <a:endParaRPr lang="en-US" sz="1250" dirty="0"/>
          </a:p>
          <a:p>
            <a:pPr algn="ctr" indent="0" marL="0">
              <a:buNone/>
            </a:pPr>
            <a:r>
              <a:rPr lang="en-US" sz="1250" dirty="0">
                <a:solidFill>
                  <a:srgbClr val="AFC3D8"/>
                </a:solidFill>
                <a:latin typeface="Arial" pitchFamily="34" charset="0"/>
                <a:ea typeface="Arial" pitchFamily="34" charset="-122"/>
                <a:cs typeface="Arial" pitchFamily="34" charset="-120"/>
              </a:rPr>
              <a:t>desde cero</a:t>
            </a:r>
            <a:endParaRPr lang="en-US" sz="1250" dirty="0"/>
          </a:p>
        </p:txBody>
      </p:sp>
      <p:pic>
        <p:nvPicPr>
          <p:cNvPr id="13" name="Image 2" descr="C:\Users\batul\AppData\Local\Temp\claude\C--laragon-www-suiteia\297df873-1046-41ae-a4ed-debcf1dfbb2b\scratchpad\bloque1\assets\ic_arrow_F28C28.png">    </p:cNvPr>
          <p:cNvPicPr>
            <a:picLocks noChangeAspect="1"/>
          </p:cNvPicPr>
          <p:nvPr/>
        </p:nvPicPr>
        <p:blipFill>
          <a:blip r:embed="rId3"/>
          <a:stretch>
            <a:fillRect/>
          </a:stretch>
        </p:blipFill>
        <p:spPr>
          <a:xfrm>
            <a:off x="5349240" y="3520440"/>
            <a:ext cx="685800" cy="685800"/>
          </a:xfrm>
          <a:prstGeom prst="rect">
            <a:avLst/>
          </a:prstGeom>
        </p:spPr>
      </p:pic>
      <p:sp>
        <p:nvSpPr>
          <p:cNvPr id="14" name="Shape 9"/>
          <p:cNvSpPr/>
          <p:nvPr/>
        </p:nvSpPr>
        <p:spPr>
          <a:xfrm>
            <a:off x="6400800" y="2103120"/>
            <a:ext cx="4206240" cy="3383280"/>
          </a:xfrm>
          <a:prstGeom prst="roundRect">
            <a:avLst>
              <a:gd name="adj" fmla="val 2703"/>
            </a:avLst>
          </a:prstGeom>
          <a:solidFill>
            <a:srgbClr val="10314F"/>
          </a:solidFill>
          <a:ln w="12700">
            <a:solidFill>
              <a:srgbClr val="2A4E74"/>
            </a:solidFill>
            <a:prstDash val="solid"/>
          </a:ln>
        </p:spPr>
      </p:sp>
      <p:sp>
        <p:nvSpPr>
          <p:cNvPr id="15" name="Shape 10"/>
          <p:cNvSpPr/>
          <p:nvPr/>
        </p:nvSpPr>
        <p:spPr>
          <a:xfrm>
            <a:off x="8046720" y="2423160"/>
            <a:ext cx="914400" cy="914400"/>
          </a:xfrm>
          <a:prstGeom prst="ellipse">
            <a:avLst/>
          </a:prstGeom>
          <a:solidFill>
            <a:srgbClr val="F28C28"/>
          </a:solidFill>
          <a:ln/>
        </p:spPr>
      </p:sp>
      <p:pic>
        <p:nvPicPr>
          <p:cNvPr id="16" name="Image 3" descr="C:\Users\batul\AppData\Local\Temp\claude\C--laragon-www-suiteia\297df873-1046-41ae-a4ed-debcf1dfbb2b\scratchpad\bloque1\assets\ic_zap_0A2540.png">    </p:cNvPr>
          <p:cNvPicPr>
            <a:picLocks noChangeAspect="1"/>
          </p:cNvPicPr>
          <p:nvPr/>
        </p:nvPicPr>
        <p:blipFill>
          <a:blip r:embed="rId4"/>
          <a:stretch>
            <a:fillRect/>
          </a:stretch>
        </p:blipFill>
        <p:spPr>
          <a:xfrm>
            <a:off x="8266176" y="2642616"/>
            <a:ext cx="475488" cy="475488"/>
          </a:xfrm>
          <a:prstGeom prst="rect">
            <a:avLst/>
          </a:prstGeom>
        </p:spPr>
      </p:pic>
      <p:sp>
        <p:nvSpPr>
          <p:cNvPr id="17" name="Text 11"/>
          <p:cNvSpPr/>
          <p:nvPr/>
        </p:nvSpPr>
        <p:spPr>
          <a:xfrm>
            <a:off x="6400800" y="3520440"/>
            <a:ext cx="4206240" cy="365760"/>
          </a:xfrm>
          <a:prstGeom prst="rect">
            <a:avLst/>
          </a:prstGeom>
          <a:noFill/>
          <a:ln/>
        </p:spPr>
        <p:txBody>
          <a:bodyPr wrap="square" lIns="0" tIns="0" rIns="0" bIns="0" rtlCol="0" anchor="ctr"/>
          <a:lstStyle/>
          <a:p>
            <a:pPr algn="ctr" indent="0" marL="0">
              <a:buNone/>
            </a:pPr>
            <a:r>
              <a:rPr lang="en-US" sz="1400" b="1" spc="300" kern="0" dirty="0">
                <a:solidFill>
                  <a:srgbClr val="F28C28"/>
                </a:solidFill>
                <a:latin typeface="Arial" pitchFamily="34" charset="0"/>
                <a:ea typeface="Arial" pitchFamily="34" charset="-122"/>
                <a:cs typeface="Arial" pitchFamily="34" charset="-120"/>
              </a:rPr>
              <a:t>CON IA</a:t>
            </a:r>
            <a:endParaRPr lang="en-US" sz="1400" dirty="0"/>
          </a:p>
        </p:txBody>
      </p:sp>
      <p:sp>
        <p:nvSpPr>
          <p:cNvPr id="18" name="Text 12"/>
          <p:cNvSpPr/>
          <p:nvPr/>
        </p:nvSpPr>
        <p:spPr>
          <a:xfrm>
            <a:off x="6400800" y="3886200"/>
            <a:ext cx="4206240" cy="685800"/>
          </a:xfrm>
          <a:prstGeom prst="rect">
            <a:avLst/>
          </a:prstGeom>
          <a:noFill/>
          <a:ln/>
        </p:spPr>
        <p:txBody>
          <a:bodyPr wrap="square" lIns="0" tIns="0" rIns="0" bIns="0" rtlCol="0" anchor="ctr"/>
          <a:lstStyle/>
          <a:p>
            <a:pPr algn="ctr" indent="0" marL="0">
              <a:buNone/>
            </a:pPr>
            <a:r>
              <a:rPr lang="en-US" sz="4000" b="1" dirty="0">
                <a:solidFill>
                  <a:srgbClr val="F28C28"/>
                </a:solidFill>
                <a:latin typeface="Arial" pitchFamily="34" charset="0"/>
                <a:ea typeface="Arial" pitchFamily="34" charset="-122"/>
                <a:cs typeface="Arial" pitchFamily="34" charset="-120"/>
              </a:rPr>
              <a:t>5 min</a:t>
            </a:r>
            <a:endParaRPr lang="en-US" sz="4000" dirty="0"/>
          </a:p>
        </p:txBody>
      </p:sp>
      <p:sp>
        <p:nvSpPr>
          <p:cNvPr id="19" name="Text 13"/>
          <p:cNvSpPr/>
          <p:nvPr/>
        </p:nvSpPr>
        <p:spPr>
          <a:xfrm>
            <a:off x="6492240" y="4663440"/>
            <a:ext cx="4023360" cy="640080"/>
          </a:xfrm>
          <a:prstGeom prst="rect">
            <a:avLst/>
          </a:prstGeom>
          <a:noFill/>
          <a:ln/>
        </p:spPr>
        <p:txBody>
          <a:bodyPr wrap="square" lIns="0" tIns="0" rIns="0" bIns="0" rtlCol="0" anchor="ctr"/>
          <a:lstStyle/>
          <a:p>
            <a:pPr algn="ctr" indent="0" marL="0">
              <a:buNone/>
            </a:pPr>
            <a:r>
              <a:rPr lang="en-US" sz="1250" dirty="0">
                <a:solidFill>
                  <a:srgbClr val="AFC3D8"/>
                </a:solidFill>
                <a:latin typeface="Arial" pitchFamily="34" charset="0"/>
                <a:ea typeface="Arial" pitchFamily="34" charset="-122"/>
                <a:cs typeface="Arial" pitchFamily="34" charset="-120"/>
              </a:rPr>
              <a:t>la IA hace el borrador,</a:t>
            </a:r>
            <a:endParaRPr lang="en-US" sz="1250" dirty="0"/>
          </a:p>
          <a:p>
            <a:pPr algn="ctr" indent="0" marL="0">
              <a:buNone/>
            </a:pPr>
            <a:r>
              <a:rPr lang="en-US" sz="1250" dirty="0">
                <a:solidFill>
                  <a:srgbClr val="AFC3D8"/>
                </a:solidFill>
                <a:latin typeface="Arial" pitchFamily="34" charset="0"/>
                <a:ea typeface="Arial" pitchFamily="34" charset="-122"/>
                <a:cs typeface="Arial" pitchFamily="34" charset="-120"/>
              </a:rPr>
              <a:t>tú revisas, ajustas y firmas</a:t>
            </a:r>
            <a:endParaRPr lang="en-US" sz="1250" dirty="0"/>
          </a:p>
        </p:txBody>
      </p:sp>
      <p:sp>
        <p:nvSpPr>
          <p:cNvPr id="20" name="Text 14"/>
          <p:cNvSpPr/>
          <p:nvPr/>
        </p:nvSpPr>
        <p:spPr>
          <a:xfrm>
            <a:off x="822960" y="5897880"/>
            <a:ext cx="10515600" cy="457200"/>
          </a:xfrm>
          <a:prstGeom prst="rect">
            <a:avLst/>
          </a:prstGeom>
          <a:noFill/>
          <a:ln/>
        </p:spPr>
        <p:txBody>
          <a:bodyPr wrap="square" lIns="0" tIns="0" rIns="0" bIns="0" rtlCol="0" anchor="ctr"/>
          <a:lstStyle/>
          <a:p>
            <a:pPr indent="0" marL="0">
              <a:buNone/>
            </a:pPr>
            <a:r>
              <a:rPr lang="en-US" sz="1600" b="1" dirty="0">
                <a:solidFill>
                  <a:srgbClr val="FFFFFF"/>
                </a:solidFill>
                <a:latin typeface="Arial" pitchFamily="34" charset="0"/>
                <a:ea typeface="Arial" pitchFamily="34" charset="-122"/>
                <a:cs typeface="Arial" pitchFamily="34" charset="-120"/>
              </a:rPr>
              <a:t>El criterio y la firma siguen siendo tuyos. </a:t>
            </a:r>
            <a:pPr indent="0" marL="0">
              <a:buNone/>
            </a:pPr>
            <a:r>
              <a:rPr lang="en-US" sz="1600" dirty="0">
                <a:solidFill>
                  <a:srgbClr val="AFC3D8"/>
                </a:solidFill>
                <a:latin typeface="Arial" pitchFamily="34" charset="0"/>
                <a:ea typeface="Arial" pitchFamily="34" charset="-122"/>
                <a:cs typeface="Arial" pitchFamily="34" charset="-120"/>
              </a:rPr>
              <a:t>La IA solo elimina la página en blanco.</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content.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14</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822960" y="685800"/>
            <a:ext cx="64008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PARADA 3 · IA EN LA COOPERATIVA</a:t>
            </a:r>
            <a:endParaRPr lang="en-US" sz="1200" dirty="0"/>
          </a:p>
        </p:txBody>
      </p:sp>
      <p:sp>
        <p:nvSpPr>
          <p:cNvPr id="6" name="Text 3"/>
          <p:cNvSpPr/>
          <p:nvPr/>
        </p:nvSpPr>
        <p:spPr>
          <a:xfrm>
            <a:off x="777240" y="1051560"/>
            <a:ext cx="10515600" cy="822960"/>
          </a:xfrm>
          <a:prstGeom prst="rect">
            <a:avLst/>
          </a:prstGeom>
          <a:noFill/>
          <a:ln/>
        </p:spPr>
        <p:txBody>
          <a:bodyPr wrap="square" lIns="0" tIns="0" rIns="0" bIns="0" rtlCol="0" anchor="ctr"/>
          <a:lstStyle/>
          <a:p>
            <a:pPr indent="0" marL="0">
              <a:buNone/>
            </a:pPr>
            <a:r>
              <a:rPr lang="en-US" sz="3600" b="1" dirty="0">
                <a:solidFill>
                  <a:srgbClr val="FFFFFF"/>
                </a:solidFill>
                <a:latin typeface="Arial" pitchFamily="34" charset="0"/>
                <a:ea typeface="Arial" pitchFamily="34" charset="-122"/>
                <a:cs typeface="Arial" pitchFamily="34" charset="-120"/>
              </a:rPr>
              <a:t>Ejemplo 2 · Atención al socio en ventanilla</a:t>
            </a:r>
            <a:endParaRPr lang="en-US" sz="3600" dirty="0"/>
          </a:p>
        </p:txBody>
      </p:sp>
      <p:sp>
        <p:nvSpPr>
          <p:cNvPr id="7" name="Shape 4"/>
          <p:cNvSpPr/>
          <p:nvPr/>
        </p:nvSpPr>
        <p:spPr>
          <a:xfrm>
            <a:off x="822960" y="2103120"/>
            <a:ext cx="10515600" cy="3291840"/>
          </a:xfrm>
          <a:prstGeom prst="roundRect">
            <a:avLst>
              <a:gd name="adj" fmla="val 2778"/>
            </a:avLst>
          </a:prstGeom>
          <a:solidFill>
            <a:srgbClr val="10314F"/>
          </a:solidFill>
          <a:ln w="12700">
            <a:solidFill>
              <a:srgbClr val="2A4E74"/>
            </a:solidFill>
            <a:prstDash val="solid"/>
          </a:ln>
        </p:spPr>
      </p:sp>
      <p:sp>
        <p:nvSpPr>
          <p:cNvPr id="8" name="Shape 5"/>
          <p:cNvSpPr/>
          <p:nvPr/>
        </p:nvSpPr>
        <p:spPr>
          <a:xfrm>
            <a:off x="1188720" y="2377440"/>
            <a:ext cx="5760720" cy="731520"/>
          </a:xfrm>
          <a:prstGeom prst="roundRect">
            <a:avLst>
              <a:gd name="adj" fmla="val 15000"/>
            </a:avLst>
          </a:prstGeom>
          <a:solidFill>
            <a:srgbClr val="16406B"/>
          </a:solidFill>
          <a:ln/>
        </p:spPr>
      </p:sp>
      <p:sp>
        <p:nvSpPr>
          <p:cNvPr id="9" name="Text 6"/>
          <p:cNvSpPr/>
          <p:nvPr/>
        </p:nvSpPr>
        <p:spPr>
          <a:xfrm>
            <a:off x="1417320" y="2377440"/>
            <a:ext cx="5394960" cy="731520"/>
          </a:xfrm>
          <a:prstGeom prst="rect">
            <a:avLst/>
          </a:prstGeom>
          <a:noFill/>
          <a:ln/>
        </p:spPr>
        <p:txBody>
          <a:bodyPr wrap="square" lIns="0" tIns="0" rIns="0" bIns="0" rtlCol="0" anchor="ctr"/>
          <a:lstStyle/>
          <a:p>
            <a:pPr indent="0" marL="0">
              <a:buNone/>
            </a:pPr>
            <a:r>
              <a:rPr lang="en-US" sz="1400" dirty="0">
                <a:solidFill>
                  <a:srgbClr val="FFFFFF"/>
                </a:solidFill>
                <a:latin typeface="Arial" pitchFamily="34" charset="0"/>
                <a:ea typeface="Arial" pitchFamily="34" charset="-122"/>
                <a:cs typeface="Arial" pitchFamily="34" charset="-120"/>
              </a:rPr>
              <a:t>Socio: “¿Qué necesito para el crédito de vivienda?”</a:t>
            </a:r>
            <a:endParaRPr lang="en-US" sz="1400" dirty="0"/>
          </a:p>
        </p:txBody>
      </p:sp>
      <p:sp>
        <p:nvSpPr>
          <p:cNvPr id="10" name="Shape 7"/>
          <p:cNvSpPr/>
          <p:nvPr/>
        </p:nvSpPr>
        <p:spPr>
          <a:xfrm>
            <a:off x="3291840" y="3291840"/>
            <a:ext cx="7680960" cy="1783080"/>
          </a:xfrm>
          <a:prstGeom prst="roundRect">
            <a:avLst>
              <a:gd name="adj" fmla="val 6154"/>
            </a:avLst>
          </a:prstGeom>
          <a:solidFill>
            <a:srgbClr val="0E3A63"/>
          </a:solidFill>
          <a:ln w="12700">
            <a:solidFill>
              <a:srgbClr val="F28C28"/>
            </a:solidFill>
            <a:prstDash val="solid"/>
          </a:ln>
        </p:spPr>
      </p:sp>
      <p:sp>
        <p:nvSpPr>
          <p:cNvPr id="11" name="Text 8"/>
          <p:cNvSpPr/>
          <p:nvPr/>
        </p:nvSpPr>
        <p:spPr>
          <a:xfrm>
            <a:off x="3566160" y="3429000"/>
            <a:ext cx="7178040" cy="1554480"/>
          </a:xfrm>
          <a:prstGeom prst="rect">
            <a:avLst/>
          </a:prstGeom>
          <a:noFill/>
          <a:ln/>
        </p:spPr>
        <p:txBody>
          <a:bodyPr wrap="square" lIns="0" tIns="0" rIns="0" bIns="0" rtlCol="0" anchor="ctr"/>
          <a:lstStyle/>
          <a:p>
            <a:pPr indent="0" marL="0">
              <a:buNone/>
            </a:pPr>
            <a:r>
              <a:rPr lang="en-US" sz="1400" b="1" dirty="0">
                <a:solidFill>
                  <a:srgbClr val="F28C28"/>
                </a:solidFill>
                <a:latin typeface="Arial" pitchFamily="34" charset="0"/>
                <a:ea typeface="Arial" pitchFamily="34" charset="-122"/>
                <a:cs typeface="Arial" pitchFamily="34" charset="-120"/>
              </a:rPr>
              <a:t>Asistente IA: </a:t>
            </a:r>
            <a:pPr indent="0" marL="0">
              <a:buNone/>
            </a:pPr>
            <a:r>
              <a:rPr lang="en-US" sz="1400" dirty="0">
                <a:solidFill>
                  <a:srgbClr val="FFFFFF"/>
                </a:solidFill>
                <a:latin typeface="Arial" pitchFamily="34" charset="0"/>
                <a:ea typeface="Arial" pitchFamily="34" charset="-122"/>
                <a:cs typeface="Arial" pitchFamily="34" charset="-120"/>
              </a:rPr>
              <a:t>Requisitos vigentes: socio activo 12 meses, historial al día, ingresos verificables… </a:t>
            </a:r>
            <a:pPr indent="0" marL="0">
              <a:buNone/>
            </a:pPr>
            <a:endParaRPr lang="en-US" sz="1400" dirty="0"/>
          </a:p>
          <a:p>
            <a:pPr indent="0" marL="0">
              <a:buNone/>
            </a:pPr>
            <a:r>
              <a:rPr lang="en-US" sz="1200" i="1" dirty="0">
                <a:solidFill>
                  <a:srgbClr val="AFC3D8"/>
                </a:solidFill>
                <a:latin typeface="Arial" pitchFamily="34" charset="0"/>
                <a:ea typeface="Arial" pitchFamily="34" charset="-122"/>
                <a:cs typeface="Arial" pitchFamily="34" charset="-120"/>
              </a:rPr>
              <a:t>Fuente: Reglamento de Crédito, art. 15-18</a:t>
            </a:r>
            <a:endParaRPr lang="en-US" sz="1400" dirty="0"/>
          </a:p>
        </p:txBody>
      </p:sp>
      <p:sp>
        <p:nvSpPr>
          <p:cNvPr id="12" name="Text 9"/>
          <p:cNvSpPr/>
          <p:nvPr/>
        </p:nvSpPr>
        <p:spPr>
          <a:xfrm>
            <a:off x="822960" y="5760720"/>
            <a:ext cx="10515600" cy="502920"/>
          </a:xfrm>
          <a:prstGeom prst="rect">
            <a:avLst/>
          </a:prstGeom>
          <a:noFill/>
          <a:ln/>
        </p:spPr>
        <p:txBody>
          <a:bodyPr wrap="square" lIns="0" tIns="0" rIns="0" bIns="0" rtlCol="0" anchor="ctr"/>
          <a:lstStyle/>
          <a:p>
            <a:pPr indent="0" marL="0">
              <a:buNone/>
            </a:pPr>
            <a:r>
              <a:rPr lang="en-US" sz="1600" b="1" dirty="0">
                <a:solidFill>
                  <a:srgbClr val="FFFFFF"/>
                </a:solidFill>
                <a:latin typeface="Arial" pitchFamily="34" charset="0"/>
                <a:ea typeface="Arial" pitchFamily="34" charset="-122"/>
                <a:cs typeface="Arial" pitchFamily="34" charset="-120"/>
              </a:rPr>
              <a:t>Respuesta en segundos, con la fuente citada. </a:t>
            </a:r>
            <a:pPr indent="0" marL="0">
              <a:buNone/>
            </a:pPr>
            <a:r>
              <a:rPr lang="en-US" sz="1600" dirty="0">
                <a:solidFill>
                  <a:srgbClr val="AFC3D8"/>
                </a:solidFill>
                <a:latin typeface="Arial" pitchFamily="34" charset="0"/>
                <a:ea typeface="Arial" pitchFamily="34" charset="-122"/>
                <a:cs typeface="Arial" pitchFamily="34" charset="-120"/>
              </a:rPr>
              <a:t>Sin hacer esperar al socio ni interrumpir a un compañero.</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content.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15</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822960" y="685800"/>
            <a:ext cx="64008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PARADA 3 · IA EN LA COOPERATIVA</a:t>
            </a:r>
            <a:endParaRPr lang="en-US" sz="1200" dirty="0"/>
          </a:p>
        </p:txBody>
      </p:sp>
      <p:sp>
        <p:nvSpPr>
          <p:cNvPr id="6" name="Text 3"/>
          <p:cNvSpPr/>
          <p:nvPr/>
        </p:nvSpPr>
        <p:spPr>
          <a:xfrm>
            <a:off x="777240" y="1051560"/>
            <a:ext cx="10515600" cy="822960"/>
          </a:xfrm>
          <a:prstGeom prst="rect">
            <a:avLst/>
          </a:prstGeom>
          <a:noFill/>
          <a:ln/>
        </p:spPr>
        <p:txBody>
          <a:bodyPr wrap="square" lIns="0" tIns="0" rIns="0" bIns="0" rtlCol="0" anchor="ctr"/>
          <a:lstStyle/>
          <a:p>
            <a:pPr indent="0" marL="0">
              <a:buNone/>
            </a:pPr>
            <a:r>
              <a:rPr lang="en-US" sz="3600" b="1" dirty="0">
                <a:solidFill>
                  <a:srgbClr val="FFFFFF"/>
                </a:solidFill>
                <a:latin typeface="Arial" pitchFamily="34" charset="0"/>
                <a:ea typeface="Arial" pitchFamily="34" charset="-122"/>
                <a:cs typeface="Arial" pitchFamily="34" charset="-120"/>
              </a:rPr>
              <a:t>Ejemplo 3 · Documentos largos y análisis</a:t>
            </a:r>
            <a:endParaRPr lang="en-US" sz="3600" dirty="0"/>
          </a:p>
        </p:txBody>
      </p:sp>
      <p:sp>
        <p:nvSpPr>
          <p:cNvPr id="7" name="Shape 4"/>
          <p:cNvSpPr/>
          <p:nvPr/>
        </p:nvSpPr>
        <p:spPr>
          <a:xfrm>
            <a:off x="822960" y="2286000"/>
            <a:ext cx="2834640" cy="2926080"/>
          </a:xfrm>
          <a:prstGeom prst="roundRect">
            <a:avLst>
              <a:gd name="adj" fmla="val 3226"/>
            </a:avLst>
          </a:prstGeom>
          <a:solidFill>
            <a:srgbClr val="10314F"/>
          </a:solidFill>
          <a:ln w="12700">
            <a:solidFill>
              <a:srgbClr val="2A4E74"/>
            </a:solidFill>
            <a:prstDash val="solid"/>
          </a:ln>
        </p:spPr>
      </p:sp>
      <p:sp>
        <p:nvSpPr>
          <p:cNvPr id="8" name="Shape 5"/>
          <p:cNvSpPr/>
          <p:nvPr/>
        </p:nvSpPr>
        <p:spPr>
          <a:xfrm>
            <a:off x="1783080" y="2606040"/>
            <a:ext cx="914400" cy="914400"/>
          </a:xfrm>
          <a:prstGeom prst="ellipse">
            <a:avLst/>
          </a:prstGeom>
          <a:solidFill>
            <a:srgbClr val="16406B"/>
          </a:solidFill>
          <a:ln/>
        </p:spPr>
      </p:sp>
      <p:pic>
        <p:nvPicPr>
          <p:cNvPr id="9" name="Image 1" descr="C:\Users\batul\AppData\Local\Temp\claude\C--laragon-www-suiteia\297df873-1046-41ae-a4ed-debcf1dfbb2b\scratchpad\bloque1\assets\ic_file_F28C28.png">    </p:cNvPr>
          <p:cNvPicPr>
            <a:picLocks noChangeAspect="1"/>
          </p:cNvPicPr>
          <p:nvPr/>
        </p:nvPicPr>
        <p:blipFill>
          <a:blip r:embed="rId2"/>
          <a:stretch>
            <a:fillRect/>
          </a:stretch>
        </p:blipFill>
        <p:spPr>
          <a:xfrm>
            <a:off x="2002536" y="2825496"/>
            <a:ext cx="475488" cy="475488"/>
          </a:xfrm>
          <a:prstGeom prst="rect">
            <a:avLst/>
          </a:prstGeom>
        </p:spPr>
      </p:pic>
      <p:sp>
        <p:nvSpPr>
          <p:cNvPr id="10" name="Text 6"/>
          <p:cNvSpPr/>
          <p:nvPr/>
        </p:nvSpPr>
        <p:spPr>
          <a:xfrm>
            <a:off x="914400" y="3749040"/>
            <a:ext cx="2651760" cy="731520"/>
          </a:xfrm>
          <a:prstGeom prst="rect">
            <a:avLst/>
          </a:prstGeom>
          <a:noFill/>
          <a:ln/>
        </p:spPr>
        <p:txBody>
          <a:bodyPr wrap="square" lIns="0" tIns="0" rIns="0" bIns="0" rtlCol="0" anchor="ctr"/>
          <a:lstStyle/>
          <a:p>
            <a:pPr algn="ctr" indent="0" marL="0">
              <a:buNone/>
            </a:pPr>
            <a:r>
              <a:rPr lang="en-US" sz="1500" b="1" dirty="0">
                <a:solidFill>
                  <a:srgbClr val="FFFFFF"/>
                </a:solidFill>
                <a:latin typeface="Arial" pitchFamily="34" charset="0"/>
                <a:ea typeface="Arial" pitchFamily="34" charset="-122"/>
                <a:cs typeface="Arial" pitchFamily="34" charset="-120"/>
              </a:rPr>
              <a:t>Reglamento</a:t>
            </a:r>
            <a:endParaRPr lang="en-US" sz="1500" dirty="0"/>
          </a:p>
          <a:p>
            <a:pPr algn="ctr" indent="0" marL="0">
              <a:buNone/>
            </a:pPr>
            <a:r>
              <a:rPr lang="en-US" sz="1500" b="1" dirty="0">
                <a:solidFill>
                  <a:srgbClr val="FFFFFF"/>
                </a:solidFill>
                <a:latin typeface="Arial" pitchFamily="34" charset="0"/>
                <a:ea typeface="Arial" pitchFamily="34" charset="-122"/>
                <a:cs typeface="Arial" pitchFamily="34" charset="-120"/>
              </a:rPr>
              <a:t>de 42 páginas</a:t>
            </a:r>
            <a:endParaRPr lang="en-US" sz="1500" dirty="0"/>
          </a:p>
        </p:txBody>
      </p:sp>
      <p:sp>
        <p:nvSpPr>
          <p:cNvPr id="11" name="Text 7"/>
          <p:cNvSpPr/>
          <p:nvPr/>
        </p:nvSpPr>
        <p:spPr>
          <a:xfrm>
            <a:off x="914400" y="4480560"/>
            <a:ext cx="2651760" cy="548640"/>
          </a:xfrm>
          <a:prstGeom prst="rect">
            <a:avLst/>
          </a:prstGeom>
          <a:noFill/>
          <a:ln/>
        </p:spPr>
        <p:txBody>
          <a:bodyPr wrap="square" lIns="0" tIns="0" rIns="0" bIns="0" rtlCol="0" anchor="ctr"/>
          <a:lstStyle/>
          <a:p>
            <a:pPr algn="ctr" indent="0" marL="0">
              <a:buNone/>
            </a:pPr>
            <a:r>
              <a:rPr lang="en-US" sz="1150" dirty="0">
                <a:solidFill>
                  <a:srgbClr val="AFC3D8"/>
                </a:solidFill>
                <a:latin typeface="Arial" pitchFamily="34" charset="0"/>
                <a:ea typeface="Arial" pitchFamily="34" charset="-122"/>
                <a:cs typeface="Arial" pitchFamily="34" charset="-120"/>
              </a:rPr>
              <a:t>o un balance, una</a:t>
            </a:r>
            <a:endParaRPr lang="en-US" sz="1150" dirty="0"/>
          </a:p>
          <a:p>
            <a:pPr algn="ctr" indent="0" marL="0">
              <a:buNone/>
            </a:pPr>
            <a:r>
              <a:rPr lang="en-US" sz="1150" dirty="0">
                <a:solidFill>
                  <a:srgbClr val="AFC3D8"/>
                </a:solidFill>
                <a:latin typeface="Arial" pitchFamily="34" charset="0"/>
                <a:ea typeface="Arial" pitchFamily="34" charset="-122"/>
                <a:cs typeface="Arial" pitchFamily="34" charset="-120"/>
              </a:rPr>
              <a:t>resolución de la SEPS…</a:t>
            </a:r>
            <a:endParaRPr lang="en-US" sz="1150" dirty="0"/>
          </a:p>
        </p:txBody>
      </p:sp>
      <p:pic>
        <p:nvPicPr>
          <p:cNvPr id="12" name="Image 2" descr="C:\Users\batul\AppData\Local\Temp\claude\C--laragon-www-suiteia\297df873-1046-41ae-a4ed-debcf1dfbb2b\scratchpad\bloque1\assets\ic_arrow_F28C28.png">    </p:cNvPr>
          <p:cNvPicPr>
            <a:picLocks noChangeAspect="1"/>
          </p:cNvPicPr>
          <p:nvPr/>
        </p:nvPicPr>
        <p:blipFill>
          <a:blip r:embed="rId3"/>
          <a:stretch>
            <a:fillRect/>
          </a:stretch>
        </p:blipFill>
        <p:spPr>
          <a:xfrm>
            <a:off x="3886200" y="3429000"/>
            <a:ext cx="640080" cy="640080"/>
          </a:xfrm>
          <a:prstGeom prst="rect">
            <a:avLst/>
          </a:prstGeom>
        </p:spPr>
      </p:pic>
      <p:sp>
        <p:nvSpPr>
          <p:cNvPr id="13" name="Shape 8"/>
          <p:cNvSpPr/>
          <p:nvPr/>
        </p:nvSpPr>
        <p:spPr>
          <a:xfrm>
            <a:off x="4914900" y="3223260"/>
            <a:ext cx="1051560" cy="1051560"/>
          </a:xfrm>
          <a:prstGeom prst="ellipse">
            <a:avLst/>
          </a:prstGeom>
          <a:solidFill>
            <a:srgbClr val="F28C28"/>
          </a:solidFill>
          <a:ln/>
        </p:spPr>
      </p:sp>
      <p:pic>
        <p:nvPicPr>
          <p:cNvPr id="14" name="Image 3" descr="C:\Users\batul\AppData\Local\Temp\claude\C--laragon-www-suiteia\297df873-1046-41ae-a4ed-debcf1dfbb2b\scratchpad\bloque1\assets\ic_cpu_0A2540.png">    </p:cNvPr>
          <p:cNvPicPr>
            <a:picLocks noChangeAspect="1"/>
          </p:cNvPicPr>
          <p:nvPr/>
        </p:nvPicPr>
        <p:blipFill>
          <a:blip r:embed="rId4"/>
          <a:stretch>
            <a:fillRect/>
          </a:stretch>
        </p:blipFill>
        <p:spPr>
          <a:xfrm>
            <a:off x="5167274" y="3475634"/>
            <a:ext cx="546811" cy="546811"/>
          </a:xfrm>
          <a:prstGeom prst="rect">
            <a:avLst/>
          </a:prstGeom>
        </p:spPr>
      </p:pic>
      <p:pic>
        <p:nvPicPr>
          <p:cNvPr id="15" name="Image 4" descr="C:\Users\batul\AppData\Local\Temp\claude\C--laragon-www-suiteia\297df873-1046-41ae-a4ed-debcf1dfbb2b\scratchpad\bloque1\assets\ic_arrow_F28C28.png">    </p:cNvPr>
          <p:cNvPicPr>
            <a:picLocks noChangeAspect="1"/>
          </p:cNvPicPr>
          <p:nvPr/>
        </p:nvPicPr>
        <p:blipFill>
          <a:blip r:embed="rId5"/>
          <a:stretch>
            <a:fillRect/>
          </a:stretch>
        </p:blipFill>
        <p:spPr>
          <a:xfrm>
            <a:off x="6263640" y="3429000"/>
            <a:ext cx="640080" cy="640080"/>
          </a:xfrm>
          <a:prstGeom prst="rect">
            <a:avLst/>
          </a:prstGeom>
        </p:spPr>
      </p:pic>
      <p:sp>
        <p:nvSpPr>
          <p:cNvPr id="16" name="Shape 9"/>
          <p:cNvSpPr/>
          <p:nvPr/>
        </p:nvSpPr>
        <p:spPr>
          <a:xfrm>
            <a:off x="7178040" y="2286000"/>
            <a:ext cx="4160520" cy="868680"/>
          </a:xfrm>
          <a:prstGeom prst="roundRect">
            <a:avLst>
              <a:gd name="adj" fmla="val 10526"/>
            </a:avLst>
          </a:prstGeom>
          <a:solidFill>
            <a:srgbClr val="10314F"/>
          </a:solidFill>
          <a:ln w="12700">
            <a:solidFill>
              <a:srgbClr val="2A4E74"/>
            </a:solidFill>
            <a:prstDash val="solid"/>
          </a:ln>
        </p:spPr>
      </p:sp>
      <p:sp>
        <p:nvSpPr>
          <p:cNvPr id="17" name="Shape 10"/>
          <p:cNvSpPr/>
          <p:nvPr/>
        </p:nvSpPr>
        <p:spPr>
          <a:xfrm>
            <a:off x="7452360" y="2446020"/>
            <a:ext cx="548640" cy="548640"/>
          </a:xfrm>
          <a:prstGeom prst="ellipse">
            <a:avLst/>
          </a:prstGeom>
          <a:solidFill>
            <a:srgbClr val="F28C28"/>
          </a:solidFill>
          <a:ln/>
        </p:spPr>
      </p:sp>
      <p:pic>
        <p:nvPicPr>
          <p:cNvPr id="18" name="Image 5" descr="C:\Users\batul\AppData\Local\Temp\claude\C--laragon-www-suiteia\297df873-1046-41ae-a4ed-debcf1dfbb2b\scratchpad\bloque1\assets\ic_book_0A2540.png">    </p:cNvPr>
          <p:cNvPicPr>
            <a:picLocks noChangeAspect="1"/>
          </p:cNvPicPr>
          <p:nvPr/>
        </p:nvPicPr>
        <p:blipFill>
          <a:blip r:embed="rId6"/>
          <a:stretch>
            <a:fillRect/>
          </a:stretch>
        </p:blipFill>
        <p:spPr>
          <a:xfrm>
            <a:off x="7584034" y="2577694"/>
            <a:ext cx="285293" cy="285293"/>
          </a:xfrm>
          <a:prstGeom prst="rect">
            <a:avLst/>
          </a:prstGeom>
        </p:spPr>
      </p:pic>
      <p:sp>
        <p:nvSpPr>
          <p:cNvPr id="19" name="Text 11"/>
          <p:cNvSpPr/>
          <p:nvPr/>
        </p:nvSpPr>
        <p:spPr>
          <a:xfrm>
            <a:off x="8183880" y="2286000"/>
            <a:ext cx="3063240" cy="868680"/>
          </a:xfrm>
          <a:prstGeom prst="rect">
            <a:avLst/>
          </a:prstGeom>
          <a:noFill/>
          <a:ln/>
        </p:spPr>
        <p:txBody>
          <a:bodyPr wrap="square" lIns="0" tIns="0" rIns="0" bIns="0" rtlCol="0" anchor="ctr"/>
          <a:lstStyle/>
          <a:p>
            <a:pPr indent="0" marL="0">
              <a:buNone/>
            </a:pPr>
            <a:r>
              <a:rPr lang="en-US" sz="1450" b="1" dirty="0">
                <a:solidFill>
                  <a:srgbClr val="FFFFFF"/>
                </a:solidFill>
                <a:latin typeface="Arial" pitchFamily="34" charset="0"/>
                <a:ea typeface="Arial" pitchFamily="34" charset="-122"/>
                <a:cs typeface="Arial" pitchFamily="34" charset="-120"/>
              </a:rPr>
              <a:t>Resumen ejecutivo</a:t>
            </a:r>
            <a:endParaRPr lang="en-US" sz="1450" dirty="0"/>
          </a:p>
        </p:txBody>
      </p:sp>
      <p:sp>
        <p:nvSpPr>
          <p:cNvPr id="20" name="Shape 12"/>
          <p:cNvSpPr/>
          <p:nvPr/>
        </p:nvSpPr>
        <p:spPr>
          <a:xfrm>
            <a:off x="7178040" y="3310128"/>
            <a:ext cx="4160520" cy="868680"/>
          </a:xfrm>
          <a:prstGeom prst="roundRect">
            <a:avLst>
              <a:gd name="adj" fmla="val 10526"/>
            </a:avLst>
          </a:prstGeom>
          <a:solidFill>
            <a:srgbClr val="10314F"/>
          </a:solidFill>
          <a:ln w="12700">
            <a:solidFill>
              <a:srgbClr val="2A4E74"/>
            </a:solidFill>
            <a:prstDash val="solid"/>
          </a:ln>
        </p:spPr>
      </p:sp>
      <p:sp>
        <p:nvSpPr>
          <p:cNvPr id="21" name="Shape 13"/>
          <p:cNvSpPr/>
          <p:nvPr/>
        </p:nvSpPr>
        <p:spPr>
          <a:xfrm>
            <a:off x="7452360" y="3470148"/>
            <a:ext cx="548640" cy="548640"/>
          </a:xfrm>
          <a:prstGeom prst="ellipse">
            <a:avLst/>
          </a:prstGeom>
          <a:solidFill>
            <a:srgbClr val="F28C28"/>
          </a:solidFill>
          <a:ln/>
        </p:spPr>
      </p:sp>
      <p:pic>
        <p:nvPicPr>
          <p:cNvPr id="22" name="Image 6" descr="C:\Users\batul\AppData\Local\Temp\claude\C--laragon-www-suiteia\297df873-1046-41ae-a4ed-debcf1dfbb2b\scratchpad\bloque1\assets\ic_table_0A2540.png">    </p:cNvPr>
          <p:cNvPicPr>
            <a:picLocks noChangeAspect="1"/>
          </p:cNvPicPr>
          <p:nvPr/>
        </p:nvPicPr>
        <p:blipFill>
          <a:blip r:embed="rId7"/>
          <a:stretch>
            <a:fillRect/>
          </a:stretch>
        </p:blipFill>
        <p:spPr>
          <a:xfrm>
            <a:off x="7584034" y="3601822"/>
            <a:ext cx="285293" cy="285293"/>
          </a:xfrm>
          <a:prstGeom prst="rect">
            <a:avLst/>
          </a:prstGeom>
        </p:spPr>
      </p:pic>
      <p:sp>
        <p:nvSpPr>
          <p:cNvPr id="23" name="Text 14"/>
          <p:cNvSpPr/>
          <p:nvPr/>
        </p:nvSpPr>
        <p:spPr>
          <a:xfrm>
            <a:off x="8183880" y="3310128"/>
            <a:ext cx="3063240" cy="868680"/>
          </a:xfrm>
          <a:prstGeom prst="rect">
            <a:avLst/>
          </a:prstGeom>
          <a:noFill/>
          <a:ln/>
        </p:spPr>
        <p:txBody>
          <a:bodyPr wrap="square" lIns="0" tIns="0" rIns="0" bIns="0" rtlCol="0" anchor="ctr"/>
          <a:lstStyle/>
          <a:p>
            <a:pPr indent="0" marL="0">
              <a:buNone/>
            </a:pPr>
            <a:r>
              <a:rPr lang="en-US" sz="1450" b="1" dirty="0">
                <a:solidFill>
                  <a:srgbClr val="FFFFFF"/>
                </a:solidFill>
                <a:latin typeface="Arial" pitchFamily="34" charset="0"/>
                <a:ea typeface="Arial" pitchFamily="34" charset="-122"/>
                <a:cs typeface="Arial" pitchFamily="34" charset="-120"/>
              </a:rPr>
              <a:t>Tabla de requisitos</a:t>
            </a:r>
            <a:endParaRPr lang="en-US" sz="1450" dirty="0"/>
          </a:p>
        </p:txBody>
      </p:sp>
      <p:sp>
        <p:nvSpPr>
          <p:cNvPr id="24" name="Shape 15"/>
          <p:cNvSpPr/>
          <p:nvPr/>
        </p:nvSpPr>
        <p:spPr>
          <a:xfrm>
            <a:off x="7178040" y="4334256"/>
            <a:ext cx="4160520" cy="868680"/>
          </a:xfrm>
          <a:prstGeom prst="roundRect">
            <a:avLst>
              <a:gd name="adj" fmla="val 10526"/>
            </a:avLst>
          </a:prstGeom>
          <a:solidFill>
            <a:srgbClr val="10314F"/>
          </a:solidFill>
          <a:ln w="12700">
            <a:solidFill>
              <a:srgbClr val="2A4E74"/>
            </a:solidFill>
            <a:prstDash val="solid"/>
          </a:ln>
        </p:spPr>
      </p:sp>
      <p:sp>
        <p:nvSpPr>
          <p:cNvPr id="25" name="Shape 16"/>
          <p:cNvSpPr/>
          <p:nvPr/>
        </p:nvSpPr>
        <p:spPr>
          <a:xfrm>
            <a:off x="7452360" y="4494276"/>
            <a:ext cx="548640" cy="548640"/>
          </a:xfrm>
          <a:prstGeom prst="ellipse">
            <a:avLst/>
          </a:prstGeom>
          <a:solidFill>
            <a:srgbClr val="F28C28"/>
          </a:solidFill>
          <a:ln/>
        </p:spPr>
      </p:sp>
      <p:pic>
        <p:nvPicPr>
          <p:cNvPr id="26" name="Image 7" descr="C:\Users\batul\AppData\Local\Temp\claude\C--laragon-www-suiteia\297df873-1046-41ae-a4ed-debcf1dfbb2b\scratchpad\bloque1\assets\ic_search_0A2540.png">    </p:cNvPr>
          <p:cNvPicPr>
            <a:picLocks noChangeAspect="1"/>
          </p:cNvPicPr>
          <p:nvPr/>
        </p:nvPicPr>
        <p:blipFill>
          <a:blip r:embed="rId8"/>
          <a:stretch>
            <a:fillRect/>
          </a:stretch>
        </p:blipFill>
        <p:spPr>
          <a:xfrm>
            <a:off x="7584034" y="4625950"/>
            <a:ext cx="285293" cy="285293"/>
          </a:xfrm>
          <a:prstGeom prst="rect">
            <a:avLst/>
          </a:prstGeom>
        </p:spPr>
      </p:pic>
      <p:sp>
        <p:nvSpPr>
          <p:cNvPr id="27" name="Text 17"/>
          <p:cNvSpPr/>
          <p:nvPr/>
        </p:nvSpPr>
        <p:spPr>
          <a:xfrm>
            <a:off x="8183880" y="4334256"/>
            <a:ext cx="3063240" cy="868680"/>
          </a:xfrm>
          <a:prstGeom prst="rect">
            <a:avLst/>
          </a:prstGeom>
          <a:noFill/>
          <a:ln/>
        </p:spPr>
        <p:txBody>
          <a:bodyPr wrap="square" lIns="0" tIns="0" rIns="0" bIns="0" rtlCol="0" anchor="ctr"/>
          <a:lstStyle/>
          <a:p>
            <a:pPr indent="0" marL="0">
              <a:buNone/>
            </a:pPr>
            <a:r>
              <a:rPr lang="en-US" sz="1450" b="1" dirty="0">
                <a:solidFill>
                  <a:srgbClr val="FFFFFF"/>
                </a:solidFill>
                <a:latin typeface="Arial" pitchFamily="34" charset="0"/>
                <a:ea typeface="Arial" pitchFamily="34" charset="-122"/>
                <a:cs typeface="Arial" pitchFamily="34" charset="-120"/>
              </a:rPr>
              <a:t>Respuestas con cita al artículo</a:t>
            </a:r>
            <a:endParaRPr lang="en-US" sz="1450" dirty="0"/>
          </a:p>
        </p:txBody>
      </p:sp>
      <p:sp>
        <p:nvSpPr>
          <p:cNvPr id="28" name="Text 18"/>
          <p:cNvSpPr/>
          <p:nvPr/>
        </p:nvSpPr>
        <p:spPr>
          <a:xfrm>
            <a:off x="822960" y="5760720"/>
            <a:ext cx="10607040" cy="502920"/>
          </a:xfrm>
          <a:prstGeom prst="rect">
            <a:avLst/>
          </a:prstGeom>
          <a:noFill/>
          <a:ln/>
        </p:spPr>
        <p:txBody>
          <a:bodyPr wrap="square" lIns="0" tIns="0" rIns="0" bIns="0" rtlCol="0" anchor="ctr"/>
          <a:lstStyle/>
          <a:p>
            <a:pPr indent="0" marL="0">
              <a:buNone/>
            </a:pPr>
            <a:r>
              <a:rPr lang="en-US" sz="1600" b="1" dirty="0">
                <a:solidFill>
                  <a:srgbClr val="FFFFFF"/>
                </a:solidFill>
                <a:latin typeface="Arial" pitchFamily="34" charset="0"/>
                <a:ea typeface="Arial" pitchFamily="34" charset="-122"/>
                <a:cs typeface="Arial" pitchFamily="34" charset="-120"/>
              </a:rPr>
              <a:t>De horas de lectura a minutos de revisión. </a:t>
            </a:r>
            <a:pPr indent="0" marL="0">
              <a:buNone/>
            </a:pPr>
            <a:r>
              <a:rPr lang="en-US" sz="1600" dirty="0">
                <a:solidFill>
                  <a:srgbClr val="AFC3D8"/>
                </a:solidFill>
                <a:latin typeface="Arial" pitchFamily="34" charset="0"/>
                <a:ea typeface="Arial" pitchFamily="34" charset="-122"/>
                <a:cs typeface="Arial" pitchFamily="34" charset="-120"/>
              </a:rPr>
              <a:t>Ideal para Auditoría, Contabilidad, Créditos y Gerencia.</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accent.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16</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822960" y="777240"/>
            <a:ext cx="64008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MANOS A LA OBRA · 5 MINUTOS</a:t>
            </a:r>
            <a:endParaRPr lang="en-US" sz="1200" dirty="0"/>
          </a:p>
        </p:txBody>
      </p:sp>
      <p:sp>
        <p:nvSpPr>
          <p:cNvPr id="6" name="Text 3"/>
          <p:cNvSpPr/>
          <p:nvPr/>
        </p:nvSpPr>
        <p:spPr>
          <a:xfrm>
            <a:off x="777240" y="1188720"/>
            <a:ext cx="10058400" cy="914400"/>
          </a:xfrm>
          <a:prstGeom prst="rect">
            <a:avLst/>
          </a:prstGeom>
          <a:noFill/>
          <a:ln/>
        </p:spPr>
        <p:txBody>
          <a:bodyPr wrap="square" lIns="0" tIns="0" rIns="0" bIns="0" rtlCol="0" anchor="ctr"/>
          <a:lstStyle/>
          <a:p>
            <a:pPr indent="0" marL="0">
              <a:buNone/>
            </a:pPr>
            <a:r>
              <a:rPr lang="en-US" sz="4400" b="1" dirty="0">
                <a:solidFill>
                  <a:srgbClr val="FFFFFF"/>
                </a:solidFill>
                <a:latin typeface="Arial" pitchFamily="34" charset="0"/>
                <a:ea typeface="Arial" pitchFamily="34" charset="-122"/>
                <a:cs typeface="Arial" pitchFamily="34" charset="-120"/>
              </a:rPr>
              <a:t>Tu primer prompt</a:t>
            </a:r>
            <a:endParaRPr lang="en-US" sz="4400" dirty="0"/>
          </a:p>
        </p:txBody>
      </p:sp>
      <p:sp>
        <p:nvSpPr>
          <p:cNvPr id="7" name="Shape 4"/>
          <p:cNvSpPr/>
          <p:nvPr/>
        </p:nvSpPr>
        <p:spPr>
          <a:xfrm>
            <a:off x="822960" y="2423160"/>
            <a:ext cx="3429000" cy="2651760"/>
          </a:xfrm>
          <a:prstGeom prst="roundRect">
            <a:avLst>
              <a:gd name="adj" fmla="val 3448"/>
            </a:avLst>
          </a:prstGeom>
          <a:solidFill>
            <a:srgbClr val="10314F"/>
          </a:solidFill>
          <a:ln w="12700">
            <a:solidFill>
              <a:srgbClr val="2A4E74"/>
            </a:solidFill>
            <a:prstDash val="solid"/>
          </a:ln>
        </p:spPr>
      </p:sp>
      <p:sp>
        <p:nvSpPr>
          <p:cNvPr id="8" name="Shape 5"/>
          <p:cNvSpPr/>
          <p:nvPr/>
        </p:nvSpPr>
        <p:spPr>
          <a:xfrm>
            <a:off x="2103120" y="2766060"/>
            <a:ext cx="868680" cy="868680"/>
          </a:xfrm>
          <a:prstGeom prst="ellipse">
            <a:avLst/>
          </a:prstGeom>
          <a:solidFill>
            <a:srgbClr val="F28C28"/>
          </a:solidFill>
          <a:ln/>
        </p:spPr>
      </p:sp>
      <p:pic>
        <p:nvPicPr>
          <p:cNvPr id="9" name="Image 1" descr="C:\Users\batul\AppData\Local\Temp\claude\C--laragon-www-suiteia\297df873-1046-41ae-a4ed-debcf1dfbb2b\scratchpad\bloque1\assets\ic_users_0A2540.png">    </p:cNvPr>
          <p:cNvPicPr>
            <a:picLocks noChangeAspect="1"/>
          </p:cNvPicPr>
          <p:nvPr/>
        </p:nvPicPr>
        <p:blipFill>
          <a:blip r:embed="rId2"/>
          <a:stretch>
            <a:fillRect/>
          </a:stretch>
        </p:blipFill>
        <p:spPr>
          <a:xfrm>
            <a:off x="2311603" y="2974543"/>
            <a:ext cx="451714" cy="451714"/>
          </a:xfrm>
          <a:prstGeom prst="rect">
            <a:avLst/>
          </a:prstGeom>
        </p:spPr>
      </p:pic>
      <p:sp>
        <p:nvSpPr>
          <p:cNvPr id="10" name="Text 6"/>
          <p:cNvSpPr/>
          <p:nvPr/>
        </p:nvSpPr>
        <p:spPr>
          <a:xfrm>
            <a:off x="960120" y="3794760"/>
            <a:ext cx="3154680" cy="411480"/>
          </a:xfrm>
          <a:prstGeom prst="rect">
            <a:avLst/>
          </a:prstGeom>
          <a:noFill/>
          <a:ln/>
        </p:spPr>
        <p:txBody>
          <a:bodyPr wrap="square" lIns="0" tIns="0" rIns="0" bIns="0" rtlCol="0" anchor="ctr"/>
          <a:lstStyle/>
          <a:p>
            <a:pPr algn="ctr" indent="0" marL="0">
              <a:buNone/>
            </a:pPr>
            <a:r>
              <a:rPr lang="en-US" sz="1650" b="1" dirty="0">
                <a:solidFill>
                  <a:srgbClr val="F28C28"/>
                </a:solidFill>
                <a:latin typeface="Arial" pitchFamily="34" charset="0"/>
                <a:ea typeface="Arial" pitchFamily="34" charset="-122"/>
                <a:cs typeface="Arial" pitchFamily="34" charset="-120"/>
              </a:rPr>
              <a:t>1 · En parejas</a:t>
            </a:r>
            <a:endParaRPr lang="en-US" sz="1650" dirty="0"/>
          </a:p>
        </p:txBody>
      </p:sp>
      <p:sp>
        <p:nvSpPr>
          <p:cNvPr id="11" name="Text 7"/>
          <p:cNvSpPr/>
          <p:nvPr/>
        </p:nvSpPr>
        <p:spPr>
          <a:xfrm>
            <a:off x="960120" y="4233672"/>
            <a:ext cx="3154680" cy="777240"/>
          </a:xfrm>
          <a:prstGeom prst="rect">
            <a:avLst/>
          </a:prstGeom>
          <a:noFill/>
          <a:ln/>
        </p:spPr>
        <p:txBody>
          <a:bodyPr wrap="square" lIns="0" tIns="0" rIns="0" bIns="0" rtlCol="0" anchor="ctr"/>
          <a:lstStyle/>
          <a:p>
            <a:pPr algn="ctr" indent="0" marL="0">
              <a:buNone/>
            </a:pPr>
            <a:r>
              <a:rPr lang="en-US" sz="1250" dirty="0">
                <a:solidFill>
                  <a:srgbClr val="FFFFFF"/>
                </a:solidFill>
                <a:latin typeface="Arial" pitchFamily="34" charset="0"/>
                <a:ea typeface="Arial" pitchFamily="34" charset="-122"/>
                <a:cs typeface="Arial" pitchFamily="34" charset="-120"/>
              </a:rPr>
              <a:t>Piensen una tarea repetitiva</a:t>
            </a:r>
            <a:endParaRPr lang="en-US" sz="1250" dirty="0"/>
          </a:p>
          <a:p>
            <a:pPr algn="ctr" indent="0" marL="0">
              <a:buNone/>
            </a:pPr>
            <a:r>
              <a:rPr lang="en-US" sz="1250" dirty="0">
                <a:solidFill>
                  <a:srgbClr val="FFFFFF"/>
                </a:solidFill>
                <a:latin typeface="Arial" pitchFamily="34" charset="0"/>
                <a:ea typeface="Arial" pitchFamily="34" charset="-122"/>
                <a:cs typeface="Arial" pitchFamily="34" charset="-120"/>
              </a:rPr>
              <a:t>de su área que les quite tiempo.</a:t>
            </a:r>
            <a:endParaRPr lang="en-US" sz="1250" dirty="0"/>
          </a:p>
        </p:txBody>
      </p:sp>
      <p:sp>
        <p:nvSpPr>
          <p:cNvPr id="12" name="Shape 8"/>
          <p:cNvSpPr/>
          <p:nvPr/>
        </p:nvSpPr>
        <p:spPr>
          <a:xfrm>
            <a:off x="4544568" y="2423160"/>
            <a:ext cx="3429000" cy="2651760"/>
          </a:xfrm>
          <a:prstGeom prst="roundRect">
            <a:avLst>
              <a:gd name="adj" fmla="val 3448"/>
            </a:avLst>
          </a:prstGeom>
          <a:solidFill>
            <a:srgbClr val="10314F"/>
          </a:solidFill>
          <a:ln w="12700">
            <a:solidFill>
              <a:srgbClr val="2A4E74"/>
            </a:solidFill>
            <a:prstDash val="solid"/>
          </a:ln>
        </p:spPr>
      </p:sp>
      <p:sp>
        <p:nvSpPr>
          <p:cNvPr id="13" name="Shape 9"/>
          <p:cNvSpPr/>
          <p:nvPr/>
        </p:nvSpPr>
        <p:spPr>
          <a:xfrm>
            <a:off x="5824728" y="2766060"/>
            <a:ext cx="868680" cy="868680"/>
          </a:xfrm>
          <a:prstGeom prst="ellipse">
            <a:avLst/>
          </a:prstGeom>
          <a:solidFill>
            <a:srgbClr val="F28C28"/>
          </a:solidFill>
          <a:ln/>
        </p:spPr>
      </p:sp>
      <p:pic>
        <p:nvPicPr>
          <p:cNvPr id="14" name="Image 2" descr="C:\Users\batul\AppData\Local\Temp\claude\C--laragon-www-suiteia\297df873-1046-41ae-a4ed-debcf1dfbb2b\scratchpad\bloque1\assets\ic_edit_0A2540.png">    </p:cNvPr>
          <p:cNvPicPr>
            <a:picLocks noChangeAspect="1"/>
          </p:cNvPicPr>
          <p:nvPr/>
        </p:nvPicPr>
        <p:blipFill>
          <a:blip r:embed="rId3"/>
          <a:stretch>
            <a:fillRect/>
          </a:stretch>
        </p:blipFill>
        <p:spPr>
          <a:xfrm>
            <a:off x="6033211" y="2974543"/>
            <a:ext cx="451714" cy="451714"/>
          </a:xfrm>
          <a:prstGeom prst="rect">
            <a:avLst/>
          </a:prstGeom>
        </p:spPr>
      </p:pic>
      <p:sp>
        <p:nvSpPr>
          <p:cNvPr id="15" name="Text 10"/>
          <p:cNvSpPr/>
          <p:nvPr/>
        </p:nvSpPr>
        <p:spPr>
          <a:xfrm>
            <a:off x="4681728" y="3794760"/>
            <a:ext cx="3154680" cy="411480"/>
          </a:xfrm>
          <a:prstGeom prst="rect">
            <a:avLst/>
          </a:prstGeom>
          <a:noFill/>
          <a:ln/>
        </p:spPr>
        <p:txBody>
          <a:bodyPr wrap="square" lIns="0" tIns="0" rIns="0" bIns="0" rtlCol="0" anchor="ctr"/>
          <a:lstStyle/>
          <a:p>
            <a:pPr algn="ctr" indent="0" marL="0">
              <a:buNone/>
            </a:pPr>
            <a:r>
              <a:rPr lang="en-US" sz="1650" b="1" dirty="0">
                <a:solidFill>
                  <a:srgbClr val="F28C28"/>
                </a:solidFill>
                <a:latin typeface="Arial" pitchFamily="34" charset="0"/>
                <a:ea typeface="Arial" pitchFamily="34" charset="-122"/>
                <a:cs typeface="Arial" pitchFamily="34" charset="-120"/>
              </a:rPr>
              <a:t>2 · Escriban el pedido</a:t>
            </a:r>
            <a:endParaRPr lang="en-US" sz="1650" dirty="0"/>
          </a:p>
        </p:txBody>
      </p:sp>
      <p:sp>
        <p:nvSpPr>
          <p:cNvPr id="16" name="Text 11"/>
          <p:cNvSpPr/>
          <p:nvPr/>
        </p:nvSpPr>
        <p:spPr>
          <a:xfrm>
            <a:off x="4681728" y="4233672"/>
            <a:ext cx="3154680" cy="777240"/>
          </a:xfrm>
          <a:prstGeom prst="rect">
            <a:avLst/>
          </a:prstGeom>
          <a:noFill/>
          <a:ln/>
        </p:spPr>
        <p:txBody>
          <a:bodyPr wrap="square" lIns="0" tIns="0" rIns="0" bIns="0" rtlCol="0" anchor="ctr"/>
          <a:lstStyle/>
          <a:p>
            <a:pPr algn="ctr" indent="0" marL="0">
              <a:buNone/>
            </a:pPr>
            <a:r>
              <a:rPr lang="en-US" sz="1250" dirty="0">
                <a:solidFill>
                  <a:srgbClr val="FFFFFF"/>
                </a:solidFill>
                <a:latin typeface="Arial" pitchFamily="34" charset="0"/>
                <a:ea typeface="Arial" pitchFamily="34" charset="-122"/>
                <a:cs typeface="Arial" pitchFamily="34" charset="-120"/>
              </a:rPr>
              <a:t>En el celular o en papel, usando</a:t>
            </a:r>
            <a:endParaRPr lang="en-US" sz="1250" dirty="0"/>
          </a:p>
          <a:p>
            <a:pPr algn="ctr" indent="0" marL="0">
              <a:buNone/>
            </a:pPr>
            <a:r>
              <a:rPr lang="en-US" sz="1250" dirty="0">
                <a:solidFill>
                  <a:srgbClr val="FFFFFF"/>
                </a:solidFill>
                <a:latin typeface="Arial" pitchFamily="34" charset="0"/>
                <a:ea typeface="Arial" pitchFamily="34" charset="-122"/>
                <a:cs typeface="Arial" pitchFamily="34" charset="-120"/>
              </a:rPr>
              <a:t>CONTEXTO + TAREA + FORMATO.</a:t>
            </a:r>
            <a:endParaRPr lang="en-US" sz="1250" dirty="0"/>
          </a:p>
        </p:txBody>
      </p:sp>
      <p:sp>
        <p:nvSpPr>
          <p:cNvPr id="17" name="Shape 12"/>
          <p:cNvSpPr/>
          <p:nvPr/>
        </p:nvSpPr>
        <p:spPr>
          <a:xfrm>
            <a:off x="8266176" y="2423160"/>
            <a:ext cx="3429000" cy="2651760"/>
          </a:xfrm>
          <a:prstGeom prst="roundRect">
            <a:avLst>
              <a:gd name="adj" fmla="val 3448"/>
            </a:avLst>
          </a:prstGeom>
          <a:solidFill>
            <a:srgbClr val="10314F"/>
          </a:solidFill>
          <a:ln w="12700">
            <a:solidFill>
              <a:srgbClr val="2A4E74"/>
            </a:solidFill>
            <a:prstDash val="solid"/>
          </a:ln>
        </p:spPr>
      </p:sp>
      <p:sp>
        <p:nvSpPr>
          <p:cNvPr id="18" name="Shape 13"/>
          <p:cNvSpPr/>
          <p:nvPr/>
        </p:nvSpPr>
        <p:spPr>
          <a:xfrm>
            <a:off x="9546336" y="2766060"/>
            <a:ext cx="868680" cy="868680"/>
          </a:xfrm>
          <a:prstGeom prst="ellipse">
            <a:avLst/>
          </a:prstGeom>
          <a:solidFill>
            <a:srgbClr val="F28C28"/>
          </a:solidFill>
          <a:ln/>
        </p:spPr>
      </p:sp>
      <p:pic>
        <p:nvPicPr>
          <p:cNvPr id="19" name="Image 3" descr="C:\Users\batul\AppData\Local\Temp\claude\C--laragon-www-suiteia\297df873-1046-41ae-a4ed-debcf1dfbb2b\scratchpad\bloque1\assets\ic_mic_0A2540.png">    </p:cNvPr>
          <p:cNvPicPr>
            <a:picLocks noChangeAspect="1"/>
          </p:cNvPicPr>
          <p:nvPr/>
        </p:nvPicPr>
        <p:blipFill>
          <a:blip r:embed="rId4"/>
          <a:stretch>
            <a:fillRect/>
          </a:stretch>
        </p:blipFill>
        <p:spPr>
          <a:xfrm>
            <a:off x="9754819" y="2974543"/>
            <a:ext cx="451714" cy="451714"/>
          </a:xfrm>
          <a:prstGeom prst="rect">
            <a:avLst/>
          </a:prstGeom>
        </p:spPr>
      </p:pic>
      <p:sp>
        <p:nvSpPr>
          <p:cNvPr id="20" name="Text 14"/>
          <p:cNvSpPr/>
          <p:nvPr/>
        </p:nvSpPr>
        <p:spPr>
          <a:xfrm>
            <a:off x="8403336" y="3794760"/>
            <a:ext cx="3154680" cy="411480"/>
          </a:xfrm>
          <a:prstGeom prst="rect">
            <a:avLst/>
          </a:prstGeom>
          <a:noFill/>
          <a:ln/>
        </p:spPr>
        <p:txBody>
          <a:bodyPr wrap="square" lIns="0" tIns="0" rIns="0" bIns="0" rtlCol="0" anchor="ctr"/>
          <a:lstStyle/>
          <a:p>
            <a:pPr algn="ctr" indent="0" marL="0">
              <a:buNone/>
            </a:pPr>
            <a:r>
              <a:rPr lang="en-US" sz="1650" b="1" dirty="0">
                <a:solidFill>
                  <a:srgbClr val="F28C28"/>
                </a:solidFill>
                <a:latin typeface="Arial" pitchFamily="34" charset="0"/>
                <a:ea typeface="Arial" pitchFamily="34" charset="-122"/>
                <a:cs typeface="Arial" pitchFamily="34" charset="-120"/>
              </a:rPr>
              <a:t>3 · Compartimos</a:t>
            </a:r>
            <a:endParaRPr lang="en-US" sz="1650" dirty="0"/>
          </a:p>
        </p:txBody>
      </p:sp>
      <p:sp>
        <p:nvSpPr>
          <p:cNvPr id="21" name="Text 15"/>
          <p:cNvSpPr/>
          <p:nvPr/>
        </p:nvSpPr>
        <p:spPr>
          <a:xfrm>
            <a:off x="8403336" y="4233672"/>
            <a:ext cx="3154680" cy="777240"/>
          </a:xfrm>
          <a:prstGeom prst="rect">
            <a:avLst/>
          </a:prstGeom>
          <a:noFill/>
          <a:ln/>
        </p:spPr>
        <p:txBody>
          <a:bodyPr wrap="square" lIns="0" tIns="0" rIns="0" bIns="0" rtlCol="0" anchor="ctr"/>
          <a:lstStyle/>
          <a:p>
            <a:pPr algn="ctr" indent="0" marL="0">
              <a:buNone/>
            </a:pPr>
            <a:r>
              <a:rPr lang="en-US" sz="1250" dirty="0">
                <a:solidFill>
                  <a:srgbClr val="FFFFFF"/>
                </a:solidFill>
                <a:latin typeface="Arial" pitchFamily="34" charset="0"/>
                <a:ea typeface="Arial" pitchFamily="34" charset="-122"/>
                <a:cs typeface="Arial" pitchFamily="34" charset="-120"/>
              </a:rPr>
              <a:t>3 parejas voluntarias leen</a:t>
            </a:r>
            <a:endParaRPr lang="en-US" sz="1250" dirty="0"/>
          </a:p>
          <a:p>
            <a:pPr algn="ctr" indent="0" marL="0">
              <a:buNone/>
            </a:pPr>
            <a:r>
              <a:rPr lang="en-US" sz="1250" dirty="0">
                <a:solidFill>
                  <a:srgbClr val="FFFFFF"/>
                </a:solidFill>
                <a:latin typeface="Arial" pitchFamily="34" charset="0"/>
                <a:ea typeface="Arial" pitchFamily="34" charset="-122"/>
                <a:cs typeface="Arial" pitchFamily="34" charset="-120"/>
              </a:rPr>
              <a:t>su prompt en voz alta.</a:t>
            </a:r>
            <a:endParaRPr lang="en-US" sz="1250" dirty="0"/>
          </a:p>
        </p:txBody>
      </p:sp>
      <p:sp>
        <p:nvSpPr>
          <p:cNvPr id="22" name="Text 16"/>
          <p:cNvSpPr/>
          <p:nvPr/>
        </p:nvSpPr>
        <p:spPr>
          <a:xfrm>
            <a:off x="822960" y="5577840"/>
            <a:ext cx="10515600" cy="457200"/>
          </a:xfrm>
          <a:prstGeom prst="rect">
            <a:avLst/>
          </a:prstGeom>
          <a:noFill/>
          <a:ln/>
        </p:spPr>
        <p:txBody>
          <a:bodyPr wrap="square" lIns="0" tIns="0" rIns="0" bIns="0" rtlCol="0" anchor="ctr"/>
          <a:lstStyle/>
          <a:p>
            <a:pPr indent="0" marL="0">
              <a:buNone/>
            </a:pPr>
            <a:r>
              <a:rPr lang="en-US" sz="1600" i="1" dirty="0">
                <a:solidFill>
                  <a:srgbClr val="F28C28"/>
                </a:solidFill>
                <a:latin typeface="Arial" pitchFamily="34" charset="0"/>
                <a:ea typeface="Arial" pitchFamily="34" charset="-122"/>
                <a:cs typeface="Arial" pitchFamily="34" charset="-120"/>
              </a:rPr>
              <a:t>No hay respuestas malas: el objetivo es empezar a pensar en modo IA.</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content.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17</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822960" y="685800"/>
            <a:ext cx="64008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PARADA 4 · USO RESPONSABLE</a:t>
            </a:r>
            <a:endParaRPr lang="en-US" sz="1200" dirty="0"/>
          </a:p>
        </p:txBody>
      </p:sp>
      <p:sp>
        <p:nvSpPr>
          <p:cNvPr id="6" name="Text 3"/>
          <p:cNvSpPr/>
          <p:nvPr/>
        </p:nvSpPr>
        <p:spPr>
          <a:xfrm>
            <a:off x="777240" y="1051560"/>
            <a:ext cx="10058400" cy="822960"/>
          </a:xfrm>
          <a:prstGeom prst="rect">
            <a:avLst/>
          </a:prstGeom>
          <a:noFill/>
          <a:ln/>
        </p:spPr>
        <p:txBody>
          <a:bodyPr wrap="square" lIns="0" tIns="0" rIns="0" bIns="0" rtlCol="0" anchor="ctr"/>
          <a:lstStyle/>
          <a:p>
            <a:pPr indent="0" marL="0">
              <a:buNone/>
            </a:pPr>
            <a:r>
              <a:rPr lang="en-US" sz="3600" b="1" dirty="0">
                <a:solidFill>
                  <a:srgbClr val="FFFFFF"/>
                </a:solidFill>
                <a:latin typeface="Arial" pitchFamily="34" charset="0"/>
                <a:ea typeface="Arial" pitchFamily="34" charset="-122"/>
                <a:cs typeface="Arial" pitchFamily="34" charset="-120"/>
              </a:rPr>
              <a:t>Cuidado #1 · La IA puede inventar</a:t>
            </a:r>
            <a:endParaRPr lang="en-US" sz="3600" dirty="0"/>
          </a:p>
        </p:txBody>
      </p:sp>
      <p:sp>
        <p:nvSpPr>
          <p:cNvPr id="7" name="Shape 4"/>
          <p:cNvSpPr/>
          <p:nvPr/>
        </p:nvSpPr>
        <p:spPr>
          <a:xfrm>
            <a:off x="822960" y="2103120"/>
            <a:ext cx="10515600" cy="1371600"/>
          </a:xfrm>
          <a:prstGeom prst="roundRect">
            <a:avLst>
              <a:gd name="adj" fmla="val 6667"/>
            </a:avLst>
          </a:prstGeom>
          <a:solidFill>
            <a:srgbClr val="10314F"/>
          </a:solidFill>
          <a:ln w="12700">
            <a:solidFill>
              <a:srgbClr val="2A4E74"/>
            </a:solidFill>
            <a:prstDash val="solid"/>
          </a:ln>
        </p:spPr>
      </p:sp>
      <p:sp>
        <p:nvSpPr>
          <p:cNvPr id="8" name="Shape 5"/>
          <p:cNvSpPr/>
          <p:nvPr/>
        </p:nvSpPr>
        <p:spPr>
          <a:xfrm>
            <a:off x="1257300" y="2354580"/>
            <a:ext cx="868680" cy="868680"/>
          </a:xfrm>
          <a:prstGeom prst="ellipse">
            <a:avLst/>
          </a:prstGeom>
          <a:solidFill>
            <a:srgbClr val="FBBF24"/>
          </a:solidFill>
          <a:ln/>
        </p:spPr>
      </p:sp>
      <p:pic>
        <p:nvPicPr>
          <p:cNvPr id="9" name="Image 1" descr="C:\Users\batul\AppData\Local\Temp\claude\C--laragon-www-suiteia\297df873-1046-41ae-a4ed-debcf1dfbb2b\scratchpad\bloque1\assets\ic_alert_0A2540.png">    </p:cNvPr>
          <p:cNvPicPr>
            <a:picLocks noChangeAspect="1"/>
          </p:cNvPicPr>
          <p:nvPr/>
        </p:nvPicPr>
        <p:blipFill>
          <a:blip r:embed="rId2"/>
          <a:stretch>
            <a:fillRect/>
          </a:stretch>
        </p:blipFill>
        <p:spPr>
          <a:xfrm>
            <a:off x="1465783" y="2563063"/>
            <a:ext cx="451714" cy="451714"/>
          </a:xfrm>
          <a:prstGeom prst="rect">
            <a:avLst/>
          </a:prstGeom>
        </p:spPr>
      </p:pic>
      <p:sp>
        <p:nvSpPr>
          <p:cNvPr id="10" name="Text 6"/>
          <p:cNvSpPr/>
          <p:nvPr/>
        </p:nvSpPr>
        <p:spPr>
          <a:xfrm>
            <a:off x="2377440" y="2286000"/>
            <a:ext cx="8686800" cy="1005840"/>
          </a:xfrm>
          <a:prstGeom prst="rect">
            <a:avLst/>
          </a:prstGeom>
          <a:noFill/>
          <a:ln/>
        </p:spPr>
        <p:txBody>
          <a:bodyPr wrap="square" lIns="0" tIns="0" rIns="0" bIns="0" rtlCol="0" anchor="ctr"/>
          <a:lstStyle/>
          <a:p>
            <a:pPr indent="0" marL="0">
              <a:buNone/>
            </a:pPr>
            <a:r>
              <a:rPr lang="en-US" sz="1600" b="1" dirty="0">
                <a:solidFill>
                  <a:srgbClr val="FBBF24"/>
                </a:solidFill>
                <a:latin typeface="Arial" pitchFamily="34" charset="0"/>
                <a:ea typeface="Arial" pitchFamily="34" charset="-122"/>
                <a:cs typeface="Arial" pitchFamily="34" charset="-120"/>
              </a:rPr>
              <a:t>Se llama “alucinación”: </a:t>
            </a:r>
            <a:pPr indent="0" marL="0">
              <a:buNone/>
            </a:pPr>
            <a:r>
              <a:rPr lang="en-US" sz="1600" dirty="0">
                <a:solidFill>
                  <a:srgbClr val="FFFFFF"/>
                </a:solidFill>
                <a:latin typeface="Arial" pitchFamily="34" charset="0"/>
                <a:ea typeface="Arial" pitchFamily="34" charset="-122"/>
                <a:cs typeface="Arial" pitchFamily="34" charset="-120"/>
              </a:rPr>
              <a:t>la IA puede dar un dato falso, una cifra inventada o un artículo que no existe… con total seguridad y buena redacción.</a:t>
            </a:r>
            <a:endParaRPr lang="en-US" sz="1600" dirty="0"/>
          </a:p>
        </p:txBody>
      </p:sp>
      <p:sp>
        <p:nvSpPr>
          <p:cNvPr id="11" name="Shape 7"/>
          <p:cNvSpPr/>
          <p:nvPr/>
        </p:nvSpPr>
        <p:spPr>
          <a:xfrm>
            <a:off x="822960" y="3794760"/>
            <a:ext cx="3429000" cy="2011680"/>
          </a:xfrm>
          <a:prstGeom prst="roundRect">
            <a:avLst>
              <a:gd name="adj" fmla="val 4545"/>
            </a:avLst>
          </a:prstGeom>
          <a:solidFill>
            <a:srgbClr val="10314F"/>
          </a:solidFill>
          <a:ln w="12700">
            <a:solidFill>
              <a:srgbClr val="2A4E74"/>
            </a:solidFill>
            <a:prstDash val="solid"/>
          </a:ln>
        </p:spPr>
      </p:sp>
      <p:sp>
        <p:nvSpPr>
          <p:cNvPr id="12" name="Shape 8"/>
          <p:cNvSpPr/>
          <p:nvPr/>
        </p:nvSpPr>
        <p:spPr>
          <a:xfrm>
            <a:off x="2148840" y="4064508"/>
            <a:ext cx="777240" cy="777240"/>
          </a:xfrm>
          <a:prstGeom prst="ellipse">
            <a:avLst/>
          </a:prstGeom>
          <a:solidFill>
            <a:srgbClr val="F28C28"/>
          </a:solidFill>
          <a:ln/>
        </p:spPr>
      </p:sp>
      <p:pic>
        <p:nvPicPr>
          <p:cNvPr id="13" name="Image 2" descr="C:\Users\batul\AppData\Local\Temp\claude\C--laragon-www-suiteia\297df873-1046-41ae-a4ed-debcf1dfbb2b\scratchpad\bloque1\assets\ic_eye_0A2540.png">    </p:cNvPr>
          <p:cNvPicPr>
            <a:picLocks noChangeAspect="1"/>
          </p:cNvPicPr>
          <p:nvPr/>
        </p:nvPicPr>
        <p:blipFill>
          <a:blip r:embed="rId3"/>
          <a:stretch>
            <a:fillRect/>
          </a:stretch>
        </p:blipFill>
        <p:spPr>
          <a:xfrm>
            <a:off x="2335378" y="4251046"/>
            <a:ext cx="404165" cy="404165"/>
          </a:xfrm>
          <a:prstGeom prst="rect">
            <a:avLst/>
          </a:prstGeom>
        </p:spPr>
      </p:pic>
      <p:sp>
        <p:nvSpPr>
          <p:cNvPr id="14" name="Text 9"/>
          <p:cNvSpPr/>
          <p:nvPr/>
        </p:nvSpPr>
        <p:spPr>
          <a:xfrm>
            <a:off x="960120" y="4937760"/>
            <a:ext cx="3154680" cy="365760"/>
          </a:xfrm>
          <a:prstGeom prst="rect">
            <a:avLst/>
          </a:prstGeom>
          <a:noFill/>
          <a:ln/>
        </p:spPr>
        <p:txBody>
          <a:bodyPr wrap="square" lIns="0" tIns="0" rIns="0" bIns="0" rtlCol="0" anchor="ctr"/>
          <a:lstStyle/>
          <a:p>
            <a:pPr algn="ctr" indent="0" marL="0">
              <a:buNone/>
            </a:pPr>
            <a:r>
              <a:rPr lang="en-US" sz="1550" b="1" dirty="0">
                <a:solidFill>
                  <a:srgbClr val="F28C28"/>
                </a:solidFill>
                <a:latin typeface="Arial" pitchFamily="34" charset="0"/>
                <a:ea typeface="Arial" pitchFamily="34" charset="-122"/>
                <a:cs typeface="Arial" pitchFamily="34" charset="-120"/>
              </a:rPr>
              <a:t>Revisa siempre</a:t>
            </a:r>
            <a:endParaRPr lang="en-US" sz="1550" dirty="0"/>
          </a:p>
        </p:txBody>
      </p:sp>
      <p:sp>
        <p:nvSpPr>
          <p:cNvPr id="15" name="Text 10"/>
          <p:cNvSpPr/>
          <p:nvPr/>
        </p:nvSpPr>
        <p:spPr>
          <a:xfrm>
            <a:off x="960120" y="5303520"/>
            <a:ext cx="3154680" cy="502920"/>
          </a:xfrm>
          <a:prstGeom prst="rect">
            <a:avLst/>
          </a:prstGeom>
          <a:noFill/>
          <a:ln/>
        </p:spPr>
        <p:txBody>
          <a:bodyPr wrap="square" lIns="0" tIns="0" rIns="0" bIns="0" rtlCol="0" anchor="ctr"/>
          <a:lstStyle/>
          <a:p>
            <a:pPr algn="ctr" indent="0" marL="0">
              <a:buNone/>
            </a:pPr>
            <a:r>
              <a:rPr lang="en-US" sz="1200" dirty="0">
                <a:solidFill>
                  <a:srgbClr val="AFC3D8"/>
                </a:solidFill>
                <a:latin typeface="Arial" pitchFamily="34" charset="0"/>
                <a:ea typeface="Arial" pitchFamily="34" charset="-122"/>
                <a:cs typeface="Arial" pitchFamily="34" charset="-120"/>
              </a:rPr>
              <a:t>cifras, fechas, nombres</a:t>
            </a:r>
            <a:endParaRPr lang="en-US" sz="1200" dirty="0"/>
          </a:p>
          <a:p>
            <a:pPr algn="ctr" indent="0" marL="0">
              <a:buNone/>
            </a:pPr>
            <a:r>
              <a:rPr lang="en-US" sz="1200" dirty="0">
                <a:solidFill>
                  <a:srgbClr val="AFC3D8"/>
                </a:solidFill>
                <a:latin typeface="Arial" pitchFamily="34" charset="0"/>
                <a:ea typeface="Arial" pitchFamily="34" charset="-122"/>
                <a:cs typeface="Arial" pitchFamily="34" charset="-120"/>
              </a:rPr>
              <a:t>y artículos legales</a:t>
            </a:r>
            <a:endParaRPr lang="en-US" sz="1200" dirty="0"/>
          </a:p>
        </p:txBody>
      </p:sp>
      <p:sp>
        <p:nvSpPr>
          <p:cNvPr id="16" name="Shape 11"/>
          <p:cNvSpPr/>
          <p:nvPr/>
        </p:nvSpPr>
        <p:spPr>
          <a:xfrm>
            <a:off x="4544568" y="3794760"/>
            <a:ext cx="3429000" cy="2011680"/>
          </a:xfrm>
          <a:prstGeom prst="roundRect">
            <a:avLst>
              <a:gd name="adj" fmla="val 4545"/>
            </a:avLst>
          </a:prstGeom>
          <a:solidFill>
            <a:srgbClr val="10314F"/>
          </a:solidFill>
          <a:ln w="12700">
            <a:solidFill>
              <a:srgbClr val="2A4E74"/>
            </a:solidFill>
            <a:prstDash val="solid"/>
          </a:ln>
        </p:spPr>
      </p:sp>
      <p:sp>
        <p:nvSpPr>
          <p:cNvPr id="17" name="Shape 12"/>
          <p:cNvSpPr/>
          <p:nvPr/>
        </p:nvSpPr>
        <p:spPr>
          <a:xfrm>
            <a:off x="5870448" y="4064508"/>
            <a:ext cx="777240" cy="777240"/>
          </a:xfrm>
          <a:prstGeom prst="ellipse">
            <a:avLst/>
          </a:prstGeom>
          <a:solidFill>
            <a:srgbClr val="F28C28"/>
          </a:solidFill>
          <a:ln/>
        </p:spPr>
      </p:sp>
      <p:pic>
        <p:nvPicPr>
          <p:cNvPr id="18" name="Image 3" descr="C:\Users\batul\AppData\Local\Temp\claude\C--laragon-www-suiteia\297df873-1046-41ae-a4ed-debcf1dfbb2b\scratchpad\bloque1\assets\ic_book_0A2540.png">    </p:cNvPr>
          <p:cNvPicPr>
            <a:picLocks noChangeAspect="1"/>
          </p:cNvPicPr>
          <p:nvPr/>
        </p:nvPicPr>
        <p:blipFill>
          <a:blip r:embed="rId4"/>
          <a:stretch>
            <a:fillRect/>
          </a:stretch>
        </p:blipFill>
        <p:spPr>
          <a:xfrm>
            <a:off x="6056986" y="4251046"/>
            <a:ext cx="404165" cy="404165"/>
          </a:xfrm>
          <a:prstGeom prst="rect">
            <a:avLst/>
          </a:prstGeom>
        </p:spPr>
      </p:pic>
      <p:sp>
        <p:nvSpPr>
          <p:cNvPr id="19" name="Text 13"/>
          <p:cNvSpPr/>
          <p:nvPr/>
        </p:nvSpPr>
        <p:spPr>
          <a:xfrm>
            <a:off x="4681728" y="4937760"/>
            <a:ext cx="3154680" cy="365760"/>
          </a:xfrm>
          <a:prstGeom prst="rect">
            <a:avLst/>
          </a:prstGeom>
          <a:noFill/>
          <a:ln/>
        </p:spPr>
        <p:txBody>
          <a:bodyPr wrap="square" lIns="0" tIns="0" rIns="0" bIns="0" rtlCol="0" anchor="ctr"/>
          <a:lstStyle/>
          <a:p>
            <a:pPr algn="ctr" indent="0" marL="0">
              <a:buNone/>
            </a:pPr>
            <a:r>
              <a:rPr lang="en-US" sz="1550" b="1" dirty="0">
                <a:solidFill>
                  <a:srgbClr val="F28C28"/>
                </a:solidFill>
                <a:latin typeface="Arial" pitchFamily="34" charset="0"/>
                <a:ea typeface="Arial" pitchFamily="34" charset="-122"/>
                <a:cs typeface="Arial" pitchFamily="34" charset="-120"/>
              </a:rPr>
              <a:t>Pide la fuente</a:t>
            </a:r>
            <a:endParaRPr lang="en-US" sz="1550" dirty="0"/>
          </a:p>
        </p:txBody>
      </p:sp>
      <p:sp>
        <p:nvSpPr>
          <p:cNvPr id="20" name="Text 14"/>
          <p:cNvSpPr/>
          <p:nvPr/>
        </p:nvSpPr>
        <p:spPr>
          <a:xfrm>
            <a:off x="4681728" y="5303520"/>
            <a:ext cx="3154680" cy="502920"/>
          </a:xfrm>
          <a:prstGeom prst="rect">
            <a:avLst/>
          </a:prstGeom>
          <a:noFill/>
          <a:ln/>
        </p:spPr>
        <p:txBody>
          <a:bodyPr wrap="square" lIns="0" tIns="0" rIns="0" bIns="0" rtlCol="0" anchor="ctr"/>
          <a:lstStyle/>
          <a:p>
            <a:pPr algn="ctr" indent="0" marL="0">
              <a:buNone/>
            </a:pPr>
            <a:r>
              <a:rPr lang="en-US" sz="1200" dirty="0">
                <a:solidFill>
                  <a:srgbClr val="AFC3D8"/>
                </a:solidFill>
                <a:latin typeface="Arial" pitchFamily="34" charset="0"/>
                <a:ea typeface="Arial" pitchFamily="34" charset="-122"/>
                <a:cs typeface="Arial" pitchFamily="34" charset="-120"/>
              </a:rPr>
              <a:t>“¿de dónde sacaste</a:t>
            </a:r>
            <a:endParaRPr lang="en-US" sz="1200" dirty="0"/>
          </a:p>
          <a:p>
            <a:pPr algn="ctr" indent="0" marL="0">
              <a:buNone/>
            </a:pPr>
            <a:r>
              <a:rPr lang="en-US" sz="1200" dirty="0">
                <a:solidFill>
                  <a:srgbClr val="AFC3D8"/>
                </a:solidFill>
                <a:latin typeface="Arial" pitchFamily="34" charset="0"/>
                <a:ea typeface="Arial" pitchFamily="34" charset="-122"/>
                <a:cs typeface="Arial" pitchFamily="34" charset="-120"/>
              </a:rPr>
              <a:t>ese dato?”</a:t>
            </a:r>
            <a:endParaRPr lang="en-US" sz="1200" dirty="0"/>
          </a:p>
        </p:txBody>
      </p:sp>
      <p:sp>
        <p:nvSpPr>
          <p:cNvPr id="21" name="Shape 15"/>
          <p:cNvSpPr/>
          <p:nvPr/>
        </p:nvSpPr>
        <p:spPr>
          <a:xfrm>
            <a:off x="8266176" y="3794760"/>
            <a:ext cx="3429000" cy="2011680"/>
          </a:xfrm>
          <a:prstGeom prst="roundRect">
            <a:avLst>
              <a:gd name="adj" fmla="val 4545"/>
            </a:avLst>
          </a:prstGeom>
          <a:solidFill>
            <a:srgbClr val="10314F"/>
          </a:solidFill>
          <a:ln w="12700">
            <a:solidFill>
              <a:srgbClr val="2A4E74"/>
            </a:solidFill>
            <a:prstDash val="solid"/>
          </a:ln>
        </p:spPr>
      </p:sp>
      <p:sp>
        <p:nvSpPr>
          <p:cNvPr id="22" name="Shape 16"/>
          <p:cNvSpPr/>
          <p:nvPr/>
        </p:nvSpPr>
        <p:spPr>
          <a:xfrm>
            <a:off x="9592056" y="4064508"/>
            <a:ext cx="777240" cy="777240"/>
          </a:xfrm>
          <a:prstGeom prst="ellipse">
            <a:avLst/>
          </a:prstGeom>
          <a:solidFill>
            <a:srgbClr val="F28C28"/>
          </a:solidFill>
          <a:ln/>
        </p:spPr>
      </p:sp>
      <p:pic>
        <p:nvPicPr>
          <p:cNvPr id="23" name="Image 4" descr="C:\Users\batul\AppData\Local\Temp\claude\C--laragon-www-suiteia\297df873-1046-41ae-a4ed-debcf1dfbb2b\scratchpad\bloque1\assets\ic_check_0A2540.png">    </p:cNvPr>
          <p:cNvPicPr>
            <a:picLocks noChangeAspect="1"/>
          </p:cNvPicPr>
          <p:nvPr/>
        </p:nvPicPr>
        <p:blipFill>
          <a:blip r:embed="rId5"/>
          <a:stretch>
            <a:fillRect/>
          </a:stretch>
        </p:blipFill>
        <p:spPr>
          <a:xfrm>
            <a:off x="9778594" y="4251046"/>
            <a:ext cx="404165" cy="404165"/>
          </a:xfrm>
          <a:prstGeom prst="rect">
            <a:avLst/>
          </a:prstGeom>
        </p:spPr>
      </p:pic>
      <p:sp>
        <p:nvSpPr>
          <p:cNvPr id="24" name="Text 17"/>
          <p:cNvSpPr/>
          <p:nvPr/>
        </p:nvSpPr>
        <p:spPr>
          <a:xfrm>
            <a:off x="8403336" y="4937760"/>
            <a:ext cx="3154680" cy="365760"/>
          </a:xfrm>
          <a:prstGeom prst="rect">
            <a:avLst/>
          </a:prstGeom>
          <a:noFill/>
          <a:ln/>
        </p:spPr>
        <p:txBody>
          <a:bodyPr wrap="square" lIns="0" tIns="0" rIns="0" bIns="0" rtlCol="0" anchor="ctr"/>
          <a:lstStyle/>
          <a:p>
            <a:pPr algn="ctr" indent="0" marL="0">
              <a:buNone/>
            </a:pPr>
            <a:r>
              <a:rPr lang="en-US" sz="1550" b="1" dirty="0">
                <a:solidFill>
                  <a:srgbClr val="F28C28"/>
                </a:solidFill>
                <a:latin typeface="Arial" pitchFamily="34" charset="0"/>
                <a:ea typeface="Arial" pitchFamily="34" charset="-122"/>
                <a:cs typeface="Arial" pitchFamily="34" charset="-120"/>
              </a:rPr>
              <a:t>Tú decides</a:t>
            </a:r>
            <a:endParaRPr lang="en-US" sz="1550" dirty="0"/>
          </a:p>
        </p:txBody>
      </p:sp>
      <p:sp>
        <p:nvSpPr>
          <p:cNvPr id="25" name="Text 18"/>
          <p:cNvSpPr/>
          <p:nvPr/>
        </p:nvSpPr>
        <p:spPr>
          <a:xfrm>
            <a:off x="8403336" y="5303520"/>
            <a:ext cx="3154680" cy="502920"/>
          </a:xfrm>
          <a:prstGeom prst="rect">
            <a:avLst/>
          </a:prstGeom>
          <a:noFill/>
          <a:ln/>
        </p:spPr>
        <p:txBody>
          <a:bodyPr wrap="square" lIns="0" tIns="0" rIns="0" bIns="0" rtlCol="0" anchor="ctr"/>
          <a:lstStyle/>
          <a:p>
            <a:pPr algn="ctr" indent="0" marL="0">
              <a:buNone/>
            </a:pPr>
            <a:r>
              <a:rPr lang="en-US" sz="1200" dirty="0">
                <a:solidFill>
                  <a:srgbClr val="AFC3D8"/>
                </a:solidFill>
                <a:latin typeface="Arial" pitchFamily="34" charset="0"/>
                <a:ea typeface="Arial" pitchFamily="34" charset="-122"/>
                <a:cs typeface="Arial" pitchFamily="34" charset="-120"/>
              </a:rPr>
              <a:t>la IA propone,</a:t>
            </a:r>
            <a:endParaRPr lang="en-US" sz="1200" dirty="0"/>
          </a:p>
          <a:p>
            <a:pPr algn="ctr" indent="0" marL="0">
              <a:buNone/>
            </a:pPr>
            <a:r>
              <a:rPr lang="en-US" sz="1200" dirty="0">
                <a:solidFill>
                  <a:srgbClr val="AFC3D8"/>
                </a:solidFill>
                <a:latin typeface="Arial" pitchFamily="34" charset="0"/>
                <a:ea typeface="Arial" pitchFamily="34" charset="-122"/>
                <a:cs typeface="Arial" pitchFamily="34" charset="-120"/>
              </a:rPr>
              <a:t>tú apruebas</a:t>
            </a:r>
            <a:endParaRPr lang="en-US" sz="1200" dirty="0"/>
          </a:p>
        </p:txBody>
      </p:sp>
      <p:sp>
        <p:nvSpPr>
          <p:cNvPr id="26" name="Text 19"/>
          <p:cNvSpPr/>
          <p:nvPr/>
        </p:nvSpPr>
        <p:spPr>
          <a:xfrm>
            <a:off x="822960" y="5961888"/>
            <a:ext cx="10515600" cy="347472"/>
          </a:xfrm>
          <a:prstGeom prst="rect">
            <a:avLst/>
          </a:prstGeom>
          <a:noFill/>
          <a:ln/>
        </p:spPr>
        <p:txBody>
          <a:bodyPr wrap="square" lIns="0" tIns="0" rIns="0" bIns="0" rtlCol="0" anchor="ctr"/>
          <a:lstStyle/>
          <a:p>
            <a:pPr indent="0" marL="0">
              <a:buNone/>
            </a:pPr>
            <a:r>
              <a:rPr lang="en-US" sz="1500" i="1" dirty="0">
                <a:solidFill>
                  <a:srgbClr val="F28C28"/>
                </a:solidFill>
                <a:latin typeface="Arial" pitchFamily="34" charset="0"/>
                <a:ea typeface="Arial" pitchFamily="34" charset="-122"/>
                <a:cs typeface="Arial" pitchFamily="34" charset="-120"/>
              </a:rPr>
              <a:t>Regla de la casa: nada generado por IA sale de COOPAC sin revisión humana.</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content.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18</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822960" y="685800"/>
            <a:ext cx="64008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PARADA 4 · USO RESPONSABLE</a:t>
            </a:r>
            <a:endParaRPr lang="en-US" sz="1200" dirty="0"/>
          </a:p>
        </p:txBody>
      </p:sp>
      <p:sp>
        <p:nvSpPr>
          <p:cNvPr id="6" name="Text 3"/>
          <p:cNvSpPr/>
          <p:nvPr/>
        </p:nvSpPr>
        <p:spPr>
          <a:xfrm>
            <a:off x="777240" y="1051560"/>
            <a:ext cx="10607040" cy="822960"/>
          </a:xfrm>
          <a:prstGeom prst="rect">
            <a:avLst/>
          </a:prstGeom>
          <a:noFill/>
          <a:ln/>
        </p:spPr>
        <p:txBody>
          <a:bodyPr wrap="square" lIns="0" tIns="0" rIns="0" bIns="0" rtlCol="0" anchor="ctr"/>
          <a:lstStyle/>
          <a:p>
            <a:pPr indent="0" marL="0">
              <a:buNone/>
            </a:pPr>
            <a:r>
              <a:rPr lang="en-US" sz="3600" b="1" dirty="0">
                <a:solidFill>
                  <a:srgbClr val="FFFFFF"/>
                </a:solidFill>
                <a:latin typeface="Arial" pitchFamily="34" charset="0"/>
                <a:ea typeface="Arial" pitchFamily="34" charset="-122"/>
                <a:cs typeface="Arial" pitchFamily="34" charset="-120"/>
              </a:rPr>
              <a:t>Cuidado #2 · Los datos del socio son sagrados</a:t>
            </a:r>
            <a:endParaRPr lang="en-US" sz="3600" dirty="0"/>
          </a:p>
        </p:txBody>
      </p:sp>
      <p:sp>
        <p:nvSpPr>
          <p:cNvPr id="7" name="Shape 4"/>
          <p:cNvSpPr/>
          <p:nvPr/>
        </p:nvSpPr>
        <p:spPr>
          <a:xfrm>
            <a:off x="822960" y="2148840"/>
            <a:ext cx="5120640" cy="3200400"/>
          </a:xfrm>
          <a:prstGeom prst="roundRect">
            <a:avLst>
              <a:gd name="adj" fmla="val 2857"/>
            </a:avLst>
          </a:prstGeom>
          <a:solidFill>
            <a:srgbClr val="10314F"/>
          </a:solidFill>
          <a:ln w="12700">
            <a:solidFill>
              <a:srgbClr val="2A4E74"/>
            </a:solidFill>
            <a:prstDash val="solid"/>
          </a:ln>
        </p:spPr>
      </p:sp>
      <p:sp>
        <p:nvSpPr>
          <p:cNvPr id="8" name="Shape 5"/>
          <p:cNvSpPr/>
          <p:nvPr/>
        </p:nvSpPr>
        <p:spPr>
          <a:xfrm>
            <a:off x="1257300" y="2354580"/>
            <a:ext cx="777240" cy="777240"/>
          </a:xfrm>
          <a:prstGeom prst="ellipse">
            <a:avLst/>
          </a:prstGeom>
          <a:solidFill>
            <a:srgbClr val="F87171"/>
          </a:solidFill>
          <a:ln/>
        </p:spPr>
      </p:sp>
      <p:pic>
        <p:nvPicPr>
          <p:cNvPr id="9" name="Image 1" descr="C:\Users\batul\AppData\Local\Temp\claude\C--laragon-www-suiteia\297df873-1046-41ae-a4ed-debcf1dfbb2b\scratchpad\bloque1\assets\ic_lock_0A2540.png">    </p:cNvPr>
          <p:cNvPicPr>
            <a:picLocks noChangeAspect="1"/>
          </p:cNvPicPr>
          <p:nvPr/>
        </p:nvPicPr>
        <p:blipFill>
          <a:blip r:embed="rId2"/>
          <a:stretch>
            <a:fillRect/>
          </a:stretch>
        </p:blipFill>
        <p:spPr>
          <a:xfrm>
            <a:off x="1443838" y="2541118"/>
            <a:ext cx="404165" cy="404165"/>
          </a:xfrm>
          <a:prstGeom prst="rect">
            <a:avLst/>
          </a:prstGeom>
        </p:spPr>
      </p:pic>
      <p:sp>
        <p:nvSpPr>
          <p:cNvPr id="10" name="Text 6"/>
          <p:cNvSpPr/>
          <p:nvPr/>
        </p:nvSpPr>
        <p:spPr>
          <a:xfrm>
            <a:off x="2194560" y="2514600"/>
            <a:ext cx="3657600" cy="457200"/>
          </a:xfrm>
          <a:prstGeom prst="rect">
            <a:avLst/>
          </a:prstGeom>
          <a:noFill/>
          <a:ln/>
        </p:spPr>
        <p:txBody>
          <a:bodyPr wrap="square" lIns="0" tIns="0" rIns="0" bIns="0" rtlCol="0" anchor="ctr"/>
          <a:lstStyle/>
          <a:p>
            <a:pPr indent="0" marL="0">
              <a:buNone/>
            </a:pPr>
            <a:r>
              <a:rPr lang="en-US" sz="1500" b="1" dirty="0">
                <a:solidFill>
                  <a:srgbClr val="F87171"/>
                </a:solidFill>
                <a:latin typeface="Arial" pitchFamily="34" charset="0"/>
                <a:ea typeface="Arial" pitchFamily="34" charset="-122"/>
                <a:cs typeface="Arial" pitchFamily="34" charset="-120"/>
              </a:rPr>
              <a:t>NUNCA subir a una IA pública:</a:t>
            </a:r>
            <a:endParaRPr lang="en-US" sz="1500" dirty="0"/>
          </a:p>
        </p:txBody>
      </p:sp>
      <p:sp>
        <p:nvSpPr>
          <p:cNvPr id="11" name="Text 7"/>
          <p:cNvSpPr/>
          <p:nvPr/>
        </p:nvSpPr>
        <p:spPr>
          <a:xfrm>
            <a:off x="1143000" y="3246120"/>
            <a:ext cx="4572000" cy="1920240"/>
          </a:xfrm>
          <a:prstGeom prst="rect">
            <a:avLst/>
          </a:prstGeom>
          <a:noFill/>
          <a:ln/>
        </p:spPr>
        <p:txBody>
          <a:bodyPr wrap="square" lIns="0" tIns="0" rIns="0" bIns="0" rtlCol="0" anchor="ctr"/>
          <a:lstStyle/>
          <a:p>
            <a:pPr marL="342900" indent="-342900">
              <a:spcAft>
                <a:spcPts val="800"/>
              </a:spcAft>
              <a:buSzPct val="100000"/>
              <a:buChar char="•"/>
            </a:pPr>
            <a:r>
              <a:rPr lang="en-US" sz="1350" dirty="0">
                <a:solidFill>
                  <a:srgbClr val="FFFFFF"/>
                </a:solidFill>
                <a:latin typeface="Arial" pitchFamily="34" charset="0"/>
                <a:ea typeface="Arial" pitchFamily="34" charset="-122"/>
                <a:cs typeface="Arial" pitchFamily="34" charset="-120"/>
              </a:rPr>
              <a:t>Cédulas y datos personales de socios</a:t>
            </a:r>
            <a:endParaRPr lang="en-US" sz="1350" dirty="0"/>
          </a:p>
          <a:p>
            <a:pPr marL="342900" indent="-342900">
              <a:spcAft>
                <a:spcPts val="800"/>
              </a:spcAft>
              <a:buSzPct val="100000"/>
              <a:buChar char="•"/>
            </a:pPr>
            <a:r>
              <a:rPr lang="en-US" sz="1350" dirty="0">
                <a:solidFill>
                  <a:srgbClr val="FFFFFF"/>
                </a:solidFill>
                <a:latin typeface="Arial" pitchFamily="34" charset="0"/>
                <a:ea typeface="Arial" pitchFamily="34" charset="-122"/>
                <a:cs typeface="Arial" pitchFamily="34" charset="-120"/>
              </a:rPr>
              <a:t>Saldos, movimientos y datos de buró</a:t>
            </a:r>
            <a:endParaRPr lang="en-US" sz="1350" dirty="0"/>
          </a:p>
          <a:p>
            <a:pPr marL="342900" indent="-342900">
              <a:spcAft>
                <a:spcPts val="800"/>
              </a:spcAft>
              <a:buSzPct val="100000"/>
              <a:buChar char="•"/>
            </a:pPr>
            <a:r>
              <a:rPr lang="en-US" sz="1350" dirty="0">
                <a:solidFill>
                  <a:srgbClr val="FFFFFF"/>
                </a:solidFill>
                <a:latin typeface="Arial" pitchFamily="34" charset="0"/>
                <a:ea typeface="Arial" pitchFamily="34" charset="-122"/>
                <a:cs typeface="Arial" pitchFamily="34" charset="-120"/>
              </a:rPr>
              <a:t>Claves, accesos y datos internos</a:t>
            </a:r>
            <a:endParaRPr lang="en-US" sz="1350" dirty="0"/>
          </a:p>
          <a:p>
            <a:pPr marL="342900" indent="-342900">
              <a:spcAft>
                <a:spcPts val="800"/>
              </a:spcAft>
              <a:buSzPct val="100000"/>
              <a:buChar char="•"/>
            </a:pPr>
            <a:r>
              <a:rPr lang="en-US" sz="1350" dirty="0">
                <a:solidFill>
                  <a:srgbClr val="FFFFFF"/>
                </a:solidFill>
                <a:latin typeface="Arial" pitchFamily="34" charset="0"/>
                <a:ea typeface="Arial" pitchFamily="34" charset="-122"/>
                <a:cs typeface="Arial" pitchFamily="34" charset="-120"/>
              </a:rPr>
              <a:t>Documentos confidenciales de la institución</a:t>
            </a:r>
            <a:endParaRPr lang="en-US" sz="1350" dirty="0"/>
          </a:p>
        </p:txBody>
      </p:sp>
      <p:sp>
        <p:nvSpPr>
          <p:cNvPr id="12" name="Shape 8"/>
          <p:cNvSpPr/>
          <p:nvPr/>
        </p:nvSpPr>
        <p:spPr>
          <a:xfrm>
            <a:off x="6263640" y="2148840"/>
            <a:ext cx="5120640" cy="3200400"/>
          </a:xfrm>
          <a:prstGeom prst="roundRect">
            <a:avLst>
              <a:gd name="adj" fmla="val 2857"/>
            </a:avLst>
          </a:prstGeom>
          <a:solidFill>
            <a:srgbClr val="10314F"/>
          </a:solidFill>
          <a:ln w="12700">
            <a:solidFill>
              <a:srgbClr val="2A4E74"/>
            </a:solidFill>
            <a:prstDash val="solid"/>
          </a:ln>
        </p:spPr>
      </p:sp>
      <p:sp>
        <p:nvSpPr>
          <p:cNvPr id="13" name="Shape 9"/>
          <p:cNvSpPr/>
          <p:nvPr/>
        </p:nvSpPr>
        <p:spPr>
          <a:xfrm>
            <a:off x="6697980" y="2354580"/>
            <a:ext cx="777240" cy="777240"/>
          </a:xfrm>
          <a:prstGeom prst="ellipse">
            <a:avLst/>
          </a:prstGeom>
          <a:solidFill>
            <a:srgbClr val="34D399"/>
          </a:solidFill>
          <a:ln/>
        </p:spPr>
      </p:sp>
      <p:pic>
        <p:nvPicPr>
          <p:cNvPr id="14" name="Image 2" descr="C:\Users\batul\AppData\Local\Temp\claude\C--laragon-www-suiteia\297df873-1046-41ae-a4ed-debcf1dfbb2b\scratchpad\bloque1\assets\ic_check_0A2540.png">    </p:cNvPr>
          <p:cNvPicPr>
            <a:picLocks noChangeAspect="1"/>
          </p:cNvPicPr>
          <p:nvPr/>
        </p:nvPicPr>
        <p:blipFill>
          <a:blip r:embed="rId3"/>
          <a:stretch>
            <a:fillRect/>
          </a:stretch>
        </p:blipFill>
        <p:spPr>
          <a:xfrm>
            <a:off x="6884518" y="2541118"/>
            <a:ext cx="404165" cy="404165"/>
          </a:xfrm>
          <a:prstGeom prst="rect">
            <a:avLst/>
          </a:prstGeom>
        </p:spPr>
      </p:pic>
      <p:sp>
        <p:nvSpPr>
          <p:cNvPr id="15" name="Text 10"/>
          <p:cNvSpPr/>
          <p:nvPr/>
        </p:nvSpPr>
        <p:spPr>
          <a:xfrm>
            <a:off x="7635240" y="2514600"/>
            <a:ext cx="3566160" cy="457200"/>
          </a:xfrm>
          <a:prstGeom prst="rect">
            <a:avLst/>
          </a:prstGeom>
          <a:noFill/>
          <a:ln/>
        </p:spPr>
        <p:txBody>
          <a:bodyPr wrap="square" lIns="0" tIns="0" rIns="0" bIns="0" rtlCol="0" anchor="ctr"/>
          <a:lstStyle/>
          <a:p>
            <a:pPr indent="0" marL="0">
              <a:buNone/>
            </a:pPr>
            <a:r>
              <a:rPr lang="en-US" sz="1500" b="1" dirty="0">
                <a:solidFill>
                  <a:srgbClr val="34D399"/>
                </a:solidFill>
                <a:latin typeface="Arial" pitchFamily="34" charset="0"/>
                <a:ea typeface="Arial" pitchFamily="34" charset="-122"/>
                <a:cs typeface="Arial" pitchFamily="34" charset="-120"/>
              </a:rPr>
              <a:t>En su lugar:</a:t>
            </a:r>
            <a:endParaRPr lang="en-US" sz="1500" dirty="0"/>
          </a:p>
        </p:txBody>
      </p:sp>
      <p:sp>
        <p:nvSpPr>
          <p:cNvPr id="16" name="Text 11"/>
          <p:cNvSpPr/>
          <p:nvPr/>
        </p:nvSpPr>
        <p:spPr>
          <a:xfrm>
            <a:off x="6583680" y="3246120"/>
            <a:ext cx="4617720" cy="1920240"/>
          </a:xfrm>
          <a:prstGeom prst="rect">
            <a:avLst/>
          </a:prstGeom>
          <a:noFill/>
          <a:ln/>
        </p:spPr>
        <p:txBody>
          <a:bodyPr wrap="square" lIns="0" tIns="0" rIns="0" bIns="0" rtlCol="0" anchor="ctr"/>
          <a:lstStyle/>
          <a:p>
            <a:pPr marL="342900" indent="-342900">
              <a:spcAft>
                <a:spcPts val="800"/>
              </a:spcAft>
              <a:buSzPct val="100000"/>
              <a:buChar char="•"/>
            </a:pPr>
            <a:r>
              <a:rPr lang="en-US" sz="1350" dirty="0">
                <a:solidFill>
                  <a:srgbClr val="FFFFFF"/>
                </a:solidFill>
                <a:latin typeface="Arial" pitchFamily="34" charset="0"/>
                <a:ea typeface="Arial" pitchFamily="34" charset="-122"/>
                <a:cs typeface="Arial" pitchFamily="34" charset="-120"/>
              </a:rPr>
              <a:t>Usa datos de ejemplo o anonimizados (“socio Juan P., monto X”)</a:t>
            </a:r>
            <a:endParaRPr lang="en-US" sz="1350" dirty="0"/>
          </a:p>
          <a:p>
            <a:pPr marL="342900" indent="-342900">
              <a:spcAft>
                <a:spcPts val="800"/>
              </a:spcAft>
              <a:buSzPct val="100000"/>
              <a:buChar char="•"/>
            </a:pPr>
            <a:r>
              <a:rPr lang="en-US" sz="1350" dirty="0">
                <a:solidFill>
                  <a:srgbClr val="FFFFFF"/>
                </a:solidFill>
                <a:latin typeface="Arial" pitchFamily="34" charset="0"/>
                <a:ea typeface="Arial" pitchFamily="34" charset="-122"/>
                <a:cs typeface="Arial" pitchFamily="34" charset="-120"/>
              </a:rPr>
              <a:t>Consulta procedimientos generales, no casos con nombres</a:t>
            </a:r>
            <a:endParaRPr lang="en-US" sz="1350" dirty="0"/>
          </a:p>
          <a:p>
            <a:pPr marL="342900" indent="-342900">
              <a:spcAft>
                <a:spcPts val="800"/>
              </a:spcAft>
              <a:buSzPct val="100000"/>
              <a:buChar char="•"/>
            </a:pPr>
            <a:r>
              <a:rPr lang="en-US" sz="1350" dirty="0">
                <a:solidFill>
                  <a:srgbClr val="FFFFFF"/>
                </a:solidFill>
                <a:latin typeface="Arial" pitchFamily="34" charset="0"/>
                <a:ea typeface="Arial" pitchFamily="34" charset="-122"/>
                <a:cs typeface="Arial" pitchFamily="34" charset="-120"/>
              </a:rPr>
              <a:t>Para casos reales: la Suite IA COOPAC, un entorno institucional controlado</a:t>
            </a:r>
            <a:endParaRPr lang="en-US" sz="1350" dirty="0"/>
          </a:p>
        </p:txBody>
      </p:sp>
      <p:sp>
        <p:nvSpPr>
          <p:cNvPr id="17" name="Text 12"/>
          <p:cNvSpPr/>
          <p:nvPr/>
        </p:nvSpPr>
        <p:spPr>
          <a:xfrm>
            <a:off x="822960" y="5715000"/>
            <a:ext cx="10607040" cy="411480"/>
          </a:xfrm>
          <a:prstGeom prst="rect">
            <a:avLst/>
          </a:prstGeom>
          <a:noFill/>
          <a:ln/>
        </p:spPr>
        <p:txBody>
          <a:bodyPr wrap="square" lIns="0" tIns="0" rIns="0" bIns="0" rtlCol="0" anchor="ctr"/>
          <a:lstStyle/>
          <a:p>
            <a:pPr indent="0" marL="0">
              <a:buNone/>
            </a:pPr>
            <a:r>
              <a:rPr lang="en-US" sz="1600" i="1" dirty="0">
                <a:solidFill>
                  <a:srgbClr val="F28C28"/>
                </a:solidFill>
                <a:latin typeface="Arial" pitchFamily="34" charset="0"/>
                <a:ea typeface="Arial" pitchFamily="34" charset="-122"/>
                <a:cs typeface="Arial" pitchFamily="34" charset="-120"/>
              </a:rPr>
              <a:t>Somos una institución financiera: la confianza del socio es nuestro mayor activo.</a:t>
            </a:r>
            <a:endParaRPr lang="en-US"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content.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19</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822960" y="685800"/>
            <a:ext cx="64008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PARADA 4 · USO RESPONSABLE</a:t>
            </a:r>
            <a:endParaRPr lang="en-US" sz="1200" dirty="0"/>
          </a:p>
        </p:txBody>
      </p:sp>
      <p:sp>
        <p:nvSpPr>
          <p:cNvPr id="6" name="Text 3"/>
          <p:cNvSpPr/>
          <p:nvPr/>
        </p:nvSpPr>
        <p:spPr>
          <a:xfrm>
            <a:off x="777240" y="1051560"/>
            <a:ext cx="10058400" cy="822960"/>
          </a:xfrm>
          <a:prstGeom prst="rect">
            <a:avLst/>
          </a:prstGeom>
          <a:noFill/>
          <a:ln/>
        </p:spPr>
        <p:txBody>
          <a:bodyPr wrap="square" lIns="0" tIns="0" rIns="0" bIns="0" rtlCol="0" anchor="ctr"/>
          <a:lstStyle/>
          <a:p>
            <a:pPr indent="0" marL="0">
              <a:buNone/>
            </a:pPr>
            <a:r>
              <a:rPr lang="en-US" sz="3600" b="1" dirty="0">
                <a:solidFill>
                  <a:srgbClr val="FFFFFF"/>
                </a:solidFill>
                <a:latin typeface="Arial" pitchFamily="34" charset="0"/>
                <a:ea typeface="Arial" pitchFamily="34" charset="-122"/>
                <a:cs typeface="Arial" pitchFamily="34" charset="-120"/>
              </a:rPr>
              <a:t>Las 5 reglas de oro en COOPAC</a:t>
            </a:r>
            <a:endParaRPr lang="en-US" sz="3600" dirty="0"/>
          </a:p>
        </p:txBody>
      </p:sp>
      <p:sp>
        <p:nvSpPr>
          <p:cNvPr id="7" name="Shape 4"/>
          <p:cNvSpPr/>
          <p:nvPr/>
        </p:nvSpPr>
        <p:spPr>
          <a:xfrm>
            <a:off x="822960" y="2103120"/>
            <a:ext cx="10515600" cy="676656"/>
          </a:xfrm>
          <a:prstGeom prst="roundRect">
            <a:avLst>
              <a:gd name="adj" fmla="val 13514"/>
            </a:avLst>
          </a:prstGeom>
          <a:solidFill>
            <a:srgbClr val="10314F"/>
          </a:solidFill>
          <a:ln w="12700">
            <a:solidFill>
              <a:srgbClr val="2A4E74"/>
            </a:solidFill>
            <a:prstDash val="solid"/>
          </a:ln>
        </p:spPr>
      </p:sp>
      <p:sp>
        <p:nvSpPr>
          <p:cNvPr id="8" name="Shape 5"/>
          <p:cNvSpPr/>
          <p:nvPr/>
        </p:nvSpPr>
        <p:spPr>
          <a:xfrm>
            <a:off x="1051560" y="2203704"/>
            <a:ext cx="475488" cy="475488"/>
          </a:xfrm>
          <a:prstGeom prst="ellipse">
            <a:avLst/>
          </a:prstGeom>
          <a:solidFill>
            <a:srgbClr val="F28C28"/>
          </a:solidFill>
          <a:ln/>
        </p:spPr>
      </p:sp>
      <p:sp>
        <p:nvSpPr>
          <p:cNvPr id="9" name="Text 6"/>
          <p:cNvSpPr/>
          <p:nvPr/>
        </p:nvSpPr>
        <p:spPr>
          <a:xfrm>
            <a:off x="1051560" y="2203704"/>
            <a:ext cx="475488" cy="475488"/>
          </a:xfrm>
          <a:prstGeom prst="rect">
            <a:avLst/>
          </a:prstGeom>
          <a:noFill/>
          <a:ln/>
        </p:spPr>
        <p:txBody>
          <a:bodyPr wrap="square" lIns="0" tIns="0" rIns="0" bIns="0" rtlCol="0" anchor="ctr"/>
          <a:lstStyle/>
          <a:p>
            <a:pPr algn="ctr" indent="0" marL="0">
              <a:buNone/>
            </a:pPr>
            <a:r>
              <a:rPr lang="en-US" sz="1800" b="1" dirty="0">
                <a:solidFill>
                  <a:srgbClr val="0A2540"/>
                </a:solidFill>
                <a:latin typeface="Arial" pitchFamily="34" charset="0"/>
                <a:ea typeface="Arial" pitchFamily="34" charset="-122"/>
                <a:cs typeface="Arial" pitchFamily="34" charset="-120"/>
              </a:rPr>
              <a:t>1</a:t>
            </a:r>
            <a:endParaRPr lang="en-US" sz="1800" dirty="0"/>
          </a:p>
        </p:txBody>
      </p:sp>
      <p:sp>
        <p:nvSpPr>
          <p:cNvPr id="10" name="Text 7"/>
          <p:cNvSpPr/>
          <p:nvPr/>
        </p:nvSpPr>
        <p:spPr>
          <a:xfrm>
            <a:off x="1783080" y="2103120"/>
            <a:ext cx="9326880" cy="676656"/>
          </a:xfrm>
          <a:prstGeom prst="rect">
            <a:avLst/>
          </a:prstGeom>
          <a:noFill/>
          <a:ln/>
        </p:spPr>
        <p:txBody>
          <a:bodyPr wrap="square" lIns="0" tIns="0" rIns="0" bIns="0" rtlCol="0" anchor="ctr"/>
          <a:lstStyle/>
          <a:p>
            <a:pPr indent="0" marL="0">
              <a:buNone/>
            </a:pPr>
            <a:r>
              <a:rPr lang="en-US" sz="1600" b="1" dirty="0">
                <a:solidFill>
                  <a:srgbClr val="FFFFFF"/>
                </a:solidFill>
                <a:latin typeface="Arial" pitchFamily="34" charset="0"/>
                <a:ea typeface="Arial" pitchFamily="34" charset="-122"/>
                <a:cs typeface="Arial" pitchFamily="34" charset="-120"/>
              </a:rPr>
              <a:t>Verifica antes de usar   </a:t>
            </a:r>
            <a:pPr indent="0" marL="0">
              <a:buNone/>
            </a:pPr>
            <a:r>
              <a:rPr lang="en-US" sz="1600" dirty="0">
                <a:solidFill>
                  <a:srgbClr val="AFC3D8"/>
                </a:solidFill>
                <a:latin typeface="Arial" pitchFamily="34" charset="0"/>
                <a:ea typeface="Arial" pitchFamily="34" charset="-122"/>
                <a:cs typeface="Arial" pitchFamily="34" charset="-120"/>
              </a:rPr>
              <a:t>— todo dato, cifra o cita se comprueba</a:t>
            </a:r>
            <a:endParaRPr lang="en-US" sz="1600" dirty="0"/>
          </a:p>
        </p:txBody>
      </p:sp>
      <p:sp>
        <p:nvSpPr>
          <p:cNvPr id="11" name="Shape 8"/>
          <p:cNvSpPr/>
          <p:nvPr/>
        </p:nvSpPr>
        <p:spPr>
          <a:xfrm>
            <a:off x="822960" y="2907792"/>
            <a:ext cx="10515600" cy="676656"/>
          </a:xfrm>
          <a:prstGeom prst="roundRect">
            <a:avLst>
              <a:gd name="adj" fmla="val 13514"/>
            </a:avLst>
          </a:prstGeom>
          <a:solidFill>
            <a:srgbClr val="10314F"/>
          </a:solidFill>
          <a:ln w="12700">
            <a:solidFill>
              <a:srgbClr val="2A4E74"/>
            </a:solidFill>
            <a:prstDash val="solid"/>
          </a:ln>
        </p:spPr>
      </p:sp>
      <p:sp>
        <p:nvSpPr>
          <p:cNvPr id="12" name="Shape 9"/>
          <p:cNvSpPr/>
          <p:nvPr/>
        </p:nvSpPr>
        <p:spPr>
          <a:xfrm>
            <a:off x="1051560" y="3008376"/>
            <a:ext cx="475488" cy="475488"/>
          </a:xfrm>
          <a:prstGeom prst="ellipse">
            <a:avLst/>
          </a:prstGeom>
          <a:solidFill>
            <a:srgbClr val="F28C28"/>
          </a:solidFill>
          <a:ln/>
        </p:spPr>
      </p:sp>
      <p:sp>
        <p:nvSpPr>
          <p:cNvPr id="13" name="Text 10"/>
          <p:cNvSpPr/>
          <p:nvPr/>
        </p:nvSpPr>
        <p:spPr>
          <a:xfrm>
            <a:off x="1051560" y="3008376"/>
            <a:ext cx="475488" cy="475488"/>
          </a:xfrm>
          <a:prstGeom prst="rect">
            <a:avLst/>
          </a:prstGeom>
          <a:noFill/>
          <a:ln/>
        </p:spPr>
        <p:txBody>
          <a:bodyPr wrap="square" lIns="0" tIns="0" rIns="0" bIns="0" rtlCol="0" anchor="ctr"/>
          <a:lstStyle/>
          <a:p>
            <a:pPr algn="ctr" indent="0" marL="0">
              <a:buNone/>
            </a:pPr>
            <a:r>
              <a:rPr lang="en-US" sz="1800" b="1" dirty="0">
                <a:solidFill>
                  <a:srgbClr val="0A2540"/>
                </a:solidFill>
                <a:latin typeface="Arial" pitchFamily="34" charset="0"/>
                <a:ea typeface="Arial" pitchFamily="34" charset="-122"/>
                <a:cs typeface="Arial" pitchFamily="34" charset="-120"/>
              </a:rPr>
              <a:t>2</a:t>
            </a:r>
            <a:endParaRPr lang="en-US" sz="1800" dirty="0"/>
          </a:p>
        </p:txBody>
      </p:sp>
      <p:sp>
        <p:nvSpPr>
          <p:cNvPr id="14" name="Text 11"/>
          <p:cNvSpPr/>
          <p:nvPr/>
        </p:nvSpPr>
        <p:spPr>
          <a:xfrm>
            <a:off x="1783080" y="2907792"/>
            <a:ext cx="9326880" cy="676656"/>
          </a:xfrm>
          <a:prstGeom prst="rect">
            <a:avLst/>
          </a:prstGeom>
          <a:noFill/>
          <a:ln/>
        </p:spPr>
        <p:txBody>
          <a:bodyPr wrap="square" lIns="0" tIns="0" rIns="0" bIns="0" rtlCol="0" anchor="ctr"/>
          <a:lstStyle/>
          <a:p>
            <a:pPr indent="0" marL="0">
              <a:buNone/>
            </a:pPr>
            <a:r>
              <a:rPr lang="en-US" sz="1600" b="1" dirty="0">
                <a:solidFill>
                  <a:srgbClr val="FFFFFF"/>
                </a:solidFill>
                <a:latin typeface="Arial" pitchFamily="34" charset="0"/>
                <a:ea typeface="Arial" pitchFamily="34" charset="-122"/>
                <a:cs typeface="Arial" pitchFamily="34" charset="-120"/>
              </a:rPr>
              <a:t>Protege los datos del socio   </a:t>
            </a:r>
            <a:pPr indent="0" marL="0">
              <a:buNone/>
            </a:pPr>
            <a:r>
              <a:rPr lang="en-US" sz="1600" dirty="0">
                <a:solidFill>
                  <a:srgbClr val="AFC3D8"/>
                </a:solidFill>
                <a:latin typeface="Arial" pitchFamily="34" charset="0"/>
                <a:ea typeface="Arial" pitchFamily="34" charset="-122"/>
                <a:cs typeface="Arial" pitchFamily="34" charset="-120"/>
              </a:rPr>
              <a:t>— nada personal en IA públicas</a:t>
            </a:r>
            <a:endParaRPr lang="en-US" sz="1600" dirty="0"/>
          </a:p>
        </p:txBody>
      </p:sp>
      <p:sp>
        <p:nvSpPr>
          <p:cNvPr id="15" name="Shape 12"/>
          <p:cNvSpPr/>
          <p:nvPr/>
        </p:nvSpPr>
        <p:spPr>
          <a:xfrm>
            <a:off x="822960" y="3712464"/>
            <a:ext cx="10515600" cy="676656"/>
          </a:xfrm>
          <a:prstGeom prst="roundRect">
            <a:avLst>
              <a:gd name="adj" fmla="val 13514"/>
            </a:avLst>
          </a:prstGeom>
          <a:solidFill>
            <a:srgbClr val="10314F"/>
          </a:solidFill>
          <a:ln w="12700">
            <a:solidFill>
              <a:srgbClr val="2A4E74"/>
            </a:solidFill>
            <a:prstDash val="solid"/>
          </a:ln>
        </p:spPr>
      </p:sp>
      <p:sp>
        <p:nvSpPr>
          <p:cNvPr id="16" name="Shape 13"/>
          <p:cNvSpPr/>
          <p:nvPr/>
        </p:nvSpPr>
        <p:spPr>
          <a:xfrm>
            <a:off x="1051560" y="3813048"/>
            <a:ext cx="475488" cy="475488"/>
          </a:xfrm>
          <a:prstGeom prst="ellipse">
            <a:avLst/>
          </a:prstGeom>
          <a:solidFill>
            <a:srgbClr val="F28C28"/>
          </a:solidFill>
          <a:ln/>
        </p:spPr>
      </p:sp>
      <p:sp>
        <p:nvSpPr>
          <p:cNvPr id="17" name="Text 14"/>
          <p:cNvSpPr/>
          <p:nvPr/>
        </p:nvSpPr>
        <p:spPr>
          <a:xfrm>
            <a:off x="1051560" y="3813048"/>
            <a:ext cx="475488" cy="475488"/>
          </a:xfrm>
          <a:prstGeom prst="rect">
            <a:avLst/>
          </a:prstGeom>
          <a:noFill/>
          <a:ln/>
        </p:spPr>
        <p:txBody>
          <a:bodyPr wrap="square" lIns="0" tIns="0" rIns="0" bIns="0" rtlCol="0" anchor="ctr"/>
          <a:lstStyle/>
          <a:p>
            <a:pPr algn="ctr" indent="0" marL="0">
              <a:buNone/>
            </a:pPr>
            <a:r>
              <a:rPr lang="en-US" sz="1800" b="1" dirty="0">
                <a:solidFill>
                  <a:srgbClr val="0A2540"/>
                </a:solidFill>
                <a:latin typeface="Arial" pitchFamily="34" charset="0"/>
                <a:ea typeface="Arial" pitchFamily="34" charset="-122"/>
                <a:cs typeface="Arial" pitchFamily="34" charset="-120"/>
              </a:rPr>
              <a:t>3</a:t>
            </a:r>
            <a:endParaRPr lang="en-US" sz="1800" dirty="0"/>
          </a:p>
        </p:txBody>
      </p:sp>
      <p:sp>
        <p:nvSpPr>
          <p:cNvPr id="18" name="Text 15"/>
          <p:cNvSpPr/>
          <p:nvPr/>
        </p:nvSpPr>
        <p:spPr>
          <a:xfrm>
            <a:off x="1783080" y="3712464"/>
            <a:ext cx="9326880" cy="676656"/>
          </a:xfrm>
          <a:prstGeom prst="rect">
            <a:avLst/>
          </a:prstGeom>
          <a:noFill/>
          <a:ln/>
        </p:spPr>
        <p:txBody>
          <a:bodyPr wrap="square" lIns="0" tIns="0" rIns="0" bIns="0" rtlCol="0" anchor="ctr"/>
          <a:lstStyle/>
          <a:p>
            <a:pPr indent="0" marL="0">
              <a:buNone/>
            </a:pPr>
            <a:r>
              <a:rPr lang="en-US" sz="1600" b="1" dirty="0">
                <a:solidFill>
                  <a:srgbClr val="FFFFFF"/>
                </a:solidFill>
                <a:latin typeface="Arial" pitchFamily="34" charset="0"/>
                <a:ea typeface="Arial" pitchFamily="34" charset="-122"/>
                <a:cs typeface="Arial" pitchFamily="34" charset="-120"/>
              </a:rPr>
              <a:t>La decisión final es humana   </a:t>
            </a:r>
            <a:pPr indent="0" marL="0">
              <a:buNone/>
            </a:pPr>
            <a:r>
              <a:rPr lang="en-US" sz="1600" dirty="0">
                <a:solidFill>
                  <a:srgbClr val="AFC3D8"/>
                </a:solidFill>
                <a:latin typeface="Arial" pitchFamily="34" charset="0"/>
                <a:ea typeface="Arial" pitchFamily="34" charset="-122"/>
                <a:cs typeface="Arial" pitchFamily="34" charset="-120"/>
              </a:rPr>
              <a:t>— la IA recomienda, tú resuelves</a:t>
            </a:r>
            <a:endParaRPr lang="en-US" sz="1600" dirty="0"/>
          </a:p>
        </p:txBody>
      </p:sp>
      <p:sp>
        <p:nvSpPr>
          <p:cNvPr id="19" name="Shape 16"/>
          <p:cNvSpPr/>
          <p:nvPr/>
        </p:nvSpPr>
        <p:spPr>
          <a:xfrm>
            <a:off x="822960" y="4517136"/>
            <a:ext cx="10515600" cy="676656"/>
          </a:xfrm>
          <a:prstGeom prst="roundRect">
            <a:avLst>
              <a:gd name="adj" fmla="val 13514"/>
            </a:avLst>
          </a:prstGeom>
          <a:solidFill>
            <a:srgbClr val="10314F"/>
          </a:solidFill>
          <a:ln w="12700">
            <a:solidFill>
              <a:srgbClr val="2A4E74"/>
            </a:solidFill>
            <a:prstDash val="solid"/>
          </a:ln>
        </p:spPr>
      </p:sp>
      <p:sp>
        <p:nvSpPr>
          <p:cNvPr id="20" name="Shape 17"/>
          <p:cNvSpPr/>
          <p:nvPr/>
        </p:nvSpPr>
        <p:spPr>
          <a:xfrm>
            <a:off x="1051560" y="4617720"/>
            <a:ext cx="475488" cy="475488"/>
          </a:xfrm>
          <a:prstGeom prst="ellipse">
            <a:avLst/>
          </a:prstGeom>
          <a:solidFill>
            <a:srgbClr val="F28C28"/>
          </a:solidFill>
          <a:ln/>
        </p:spPr>
      </p:sp>
      <p:sp>
        <p:nvSpPr>
          <p:cNvPr id="21" name="Text 18"/>
          <p:cNvSpPr/>
          <p:nvPr/>
        </p:nvSpPr>
        <p:spPr>
          <a:xfrm>
            <a:off x="1051560" y="4617720"/>
            <a:ext cx="475488" cy="475488"/>
          </a:xfrm>
          <a:prstGeom prst="rect">
            <a:avLst/>
          </a:prstGeom>
          <a:noFill/>
          <a:ln/>
        </p:spPr>
        <p:txBody>
          <a:bodyPr wrap="square" lIns="0" tIns="0" rIns="0" bIns="0" rtlCol="0" anchor="ctr"/>
          <a:lstStyle/>
          <a:p>
            <a:pPr algn="ctr" indent="0" marL="0">
              <a:buNone/>
            </a:pPr>
            <a:r>
              <a:rPr lang="en-US" sz="1800" b="1" dirty="0">
                <a:solidFill>
                  <a:srgbClr val="0A2540"/>
                </a:solidFill>
                <a:latin typeface="Arial" pitchFamily="34" charset="0"/>
                <a:ea typeface="Arial" pitchFamily="34" charset="-122"/>
                <a:cs typeface="Arial" pitchFamily="34" charset="-120"/>
              </a:rPr>
              <a:t>4</a:t>
            </a:r>
            <a:endParaRPr lang="en-US" sz="1800" dirty="0"/>
          </a:p>
        </p:txBody>
      </p:sp>
      <p:sp>
        <p:nvSpPr>
          <p:cNvPr id="22" name="Text 19"/>
          <p:cNvSpPr/>
          <p:nvPr/>
        </p:nvSpPr>
        <p:spPr>
          <a:xfrm>
            <a:off x="1783080" y="4517136"/>
            <a:ext cx="9326880" cy="676656"/>
          </a:xfrm>
          <a:prstGeom prst="rect">
            <a:avLst/>
          </a:prstGeom>
          <a:noFill/>
          <a:ln/>
        </p:spPr>
        <p:txBody>
          <a:bodyPr wrap="square" lIns="0" tIns="0" rIns="0" bIns="0" rtlCol="0" anchor="ctr"/>
          <a:lstStyle/>
          <a:p>
            <a:pPr indent="0" marL="0">
              <a:buNone/>
            </a:pPr>
            <a:r>
              <a:rPr lang="en-US" sz="1600" b="1" dirty="0">
                <a:solidFill>
                  <a:srgbClr val="FFFFFF"/>
                </a:solidFill>
                <a:latin typeface="Arial" pitchFamily="34" charset="0"/>
                <a:ea typeface="Arial" pitchFamily="34" charset="-122"/>
                <a:cs typeface="Arial" pitchFamily="34" charset="-120"/>
              </a:rPr>
              <a:t>Sé transparente   </a:t>
            </a:r>
            <a:pPr indent="0" marL="0">
              <a:buNone/>
            </a:pPr>
            <a:r>
              <a:rPr lang="en-US" sz="1600" dirty="0">
                <a:solidFill>
                  <a:srgbClr val="AFC3D8"/>
                </a:solidFill>
                <a:latin typeface="Arial" pitchFamily="34" charset="0"/>
                <a:ea typeface="Arial" pitchFamily="34" charset="-122"/>
                <a:cs typeface="Arial" pitchFamily="34" charset="-120"/>
              </a:rPr>
              <a:t>— si un documento clave usó IA, decláralo</a:t>
            </a:r>
            <a:endParaRPr lang="en-US" sz="1600" dirty="0"/>
          </a:p>
        </p:txBody>
      </p:sp>
      <p:sp>
        <p:nvSpPr>
          <p:cNvPr id="23" name="Shape 20"/>
          <p:cNvSpPr/>
          <p:nvPr/>
        </p:nvSpPr>
        <p:spPr>
          <a:xfrm>
            <a:off x="822960" y="5321808"/>
            <a:ext cx="10515600" cy="676656"/>
          </a:xfrm>
          <a:prstGeom prst="roundRect">
            <a:avLst>
              <a:gd name="adj" fmla="val 13514"/>
            </a:avLst>
          </a:prstGeom>
          <a:solidFill>
            <a:srgbClr val="10314F"/>
          </a:solidFill>
          <a:ln w="12700">
            <a:solidFill>
              <a:srgbClr val="2A4E74"/>
            </a:solidFill>
            <a:prstDash val="solid"/>
          </a:ln>
        </p:spPr>
      </p:sp>
      <p:sp>
        <p:nvSpPr>
          <p:cNvPr id="24" name="Shape 21"/>
          <p:cNvSpPr/>
          <p:nvPr/>
        </p:nvSpPr>
        <p:spPr>
          <a:xfrm>
            <a:off x="1051560" y="5422392"/>
            <a:ext cx="475488" cy="475488"/>
          </a:xfrm>
          <a:prstGeom prst="ellipse">
            <a:avLst/>
          </a:prstGeom>
          <a:solidFill>
            <a:srgbClr val="F28C28"/>
          </a:solidFill>
          <a:ln/>
        </p:spPr>
      </p:sp>
      <p:sp>
        <p:nvSpPr>
          <p:cNvPr id="25" name="Text 22"/>
          <p:cNvSpPr/>
          <p:nvPr/>
        </p:nvSpPr>
        <p:spPr>
          <a:xfrm>
            <a:off x="1051560" y="5422392"/>
            <a:ext cx="475488" cy="475488"/>
          </a:xfrm>
          <a:prstGeom prst="rect">
            <a:avLst/>
          </a:prstGeom>
          <a:noFill/>
          <a:ln/>
        </p:spPr>
        <p:txBody>
          <a:bodyPr wrap="square" lIns="0" tIns="0" rIns="0" bIns="0" rtlCol="0" anchor="ctr"/>
          <a:lstStyle/>
          <a:p>
            <a:pPr algn="ctr" indent="0" marL="0">
              <a:buNone/>
            </a:pPr>
            <a:r>
              <a:rPr lang="en-US" sz="1800" b="1" dirty="0">
                <a:solidFill>
                  <a:srgbClr val="0A2540"/>
                </a:solidFill>
                <a:latin typeface="Arial" pitchFamily="34" charset="0"/>
                <a:ea typeface="Arial" pitchFamily="34" charset="-122"/>
                <a:cs typeface="Arial" pitchFamily="34" charset="-120"/>
              </a:rPr>
              <a:t>5</a:t>
            </a:r>
            <a:endParaRPr lang="en-US" sz="1800" dirty="0"/>
          </a:p>
        </p:txBody>
      </p:sp>
      <p:sp>
        <p:nvSpPr>
          <p:cNvPr id="26" name="Text 23"/>
          <p:cNvSpPr/>
          <p:nvPr/>
        </p:nvSpPr>
        <p:spPr>
          <a:xfrm>
            <a:off x="1783080" y="5321808"/>
            <a:ext cx="9326880" cy="676656"/>
          </a:xfrm>
          <a:prstGeom prst="rect">
            <a:avLst/>
          </a:prstGeom>
          <a:noFill/>
          <a:ln/>
        </p:spPr>
        <p:txBody>
          <a:bodyPr wrap="square" lIns="0" tIns="0" rIns="0" bIns="0" rtlCol="0" anchor="ctr"/>
          <a:lstStyle/>
          <a:p>
            <a:pPr indent="0" marL="0">
              <a:buNone/>
            </a:pPr>
            <a:r>
              <a:rPr lang="en-US" sz="1600" b="1" dirty="0">
                <a:solidFill>
                  <a:srgbClr val="FFFFFF"/>
                </a:solidFill>
                <a:latin typeface="Arial" pitchFamily="34" charset="0"/>
                <a:ea typeface="Arial" pitchFamily="34" charset="-122"/>
                <a:cs typeface="Arial" pitchFamily="34" charset="-120"/>
              </a:rPr>
              <a:t>Úsala para crecer   </a:t>
            </a:r>
            <a:pPr indent="0" marL="0">
              <a:buNone/>
            </a:pPr>
            <a:r>
              <a:rPr lang="en-US" sz="1600" dirty="0">
                <a:solidFill>
                  <a:srgbClr val="AFC3D8"/>
                </a:solidFill>
                <a:latin typeface="Arial" pitchFamily="34" charset="0"/>
                <a:ea typeface="Arial" pitchFamily="34" charset="-122"/>
                <a:cs typeface="Arial" pitchFamily="34" charset="-120"/>
              </a:rPr>
              <a:t>— practica, pregunta, aprende cada semana</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accent.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2</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822960" y="685800"/>
            <a:ext cx="54864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PARA EMPEZAR</a:t>
            </a:r>
            <a:endParaRPr lang="en-US" sz="1200" dirty="0"/>
          </a:p>
        </p:txBody>
      </p:sp>
      <p:sp>
        <p:nvSpPr>
          <p:cNvPr id="6" name="Text 3"/>
          <p:cNvSpPr/>
          <p:nvPr/>
        </p:nvSpPr>
        <p:spPr>
          <a:xfrm>
            <a:off x="777240" y="1051560"/>
            <a:ext cx="10607040" cy="914400"/>
          </a:xfrm>
          <a:prstGeom prst="rect">
            <a:avLst/>
          </a:prstGeom>
          <a:noFill/>
          <a:ln/>
        </p:spPr>
        <p:txBody>
          <a:bodyPr wrap="square" lIns="0" tIns="0" rIns="0" bIns="0" rtlCol="0" anchor="ctr"/>
          <a:lstStyle/>
          <a:p>
            <a:pPr indent="0" marL="0">
              <a:buNone/>
            </a:pPr>
            <a:r>
              <a:rPr lang="en-US" sz="4000" b="1" dirty="0">
                <a:solidFill>
                  <a:srgbClr val="FFFFFF"/>
                </a:solidFill>
                <a:latin typeface="Arial" pitchFamily="34" charset="0"/>
                <a:ea typeface="Arial" pitchFamily="34" charset="-122"/>
                <a:cs typeface="Arial" pitchFamily="34" charset="-120"/>
              </a:rPr>
              <a:t>¿Ya usaste Inteligencia Artificial hoy?</a:t>
            </a:r>
            <a:endParaRPr lang="en-US" sz="4000" dirty="0"/>
          </a:p>
        </p:txBody>
      </p:sp>
      <p:sp>
        <p:nvSpPr>
          <p:cNvPr id="7" name="Text 4"/>
          <p:cNvSpPr/>
          <p:nvPr/>
        </p:nvSpPr>
        <p:spPr>
          <a:xfrm>
            <a:off x="822960" y="2057400"/>
            <a:ext cx="10058400" cy="457200"/>
          </a:xfrm>
          <a:prstGeom prst="rect">
            <a:avLst/>
          </a:prstGeom>
          <a:noFill/>
          <a:ln/>
        </p:spPr>
        <p:txBody>
          <a:bodyPr wrap="square" lIns="0" tIns="0" rIns="0" bIns="0" rtlCol="0" anchor="ctr"/>
          <a:lstStyle/>
          <a:p>
            <a:pPr indent="0" marL="0">
              <a:buNone/>
            </a:pPr>
            <a:r>
              <a:rPr lang="en-US" sz="1800" b="1" dirty="0">
                <a:solidFill>
                  <a:srgbClr val="F28C28"/>
                </a:solidFill>
                <a:latin typeface="Arial" pitchFamily="34" charset="0"/>
                <a:ea typeface="Arial" pitchFamily="34" charset="-122"/>
                <a:cs typeface="Arial" pitchFamily="34" charset="-120"/>
              </a:rPr>
              <a:t>Spoiler: </a:t>
            </a:r>
            <a:pPr indent="0" marL="0">
              <a:buNone/>
            </a:pPr>
            <a:r>
              <a:rPr lang="en-US" sz="1800" dirty="0">
                <a:solidFill>
                  <a:srgbClr val="AFC3D8"/>
                </a:solidFill>
                <a:latin typeface="Arial" pitchFamily="34" charset="0"/>
                <a:ea typeface="Arial" pitchFamily="34" charset="-122"/>
                <a:cs typeface="Arial" pitchFamily="34" charset="-120"/>
              </a:rPr>
              <a:t>sí. Todos la usamos todos los días, sin darnos cuenta.</a:t>
            </a:r>
            <a:endParaRPr lang="en-US" sz="1800" dirty="0"/>
          </a:p>
        </p:txBody>
      </p:sp>
      <p:sp>
        <p:nvSpPr>
          <p:cNvPr id="8" name="Shape 5"/>
          <p:cNvSpPr/>
          <p:nvPr/>
        </p:nvSpPr>
        <p:spPr>
          <a:xfrm>
            <a:off x="822960" y="2880360"/>
            <a:ext cx="2542032" cy="2651760"/>
          </a:xfrm>
          <a:prstGeom prst="roundRect">
            <a:avLst>
              <a:gd name="adj" fmla="val 3597"/>
            </a:avLst>
          </a:prstGeom>
          <a:solidFill>
            <a:srgbClr val="10314F"/>
          </a:solidFill>
          <a:ln w="12700">
            <a:solidFill>
              <a:srgbClr val="2A4E74"/>
            </a:solidFill>
            <a:prstDash val="solid"/>
          </a:ln>
        </p:spPr>
      </p:sp>
      <p:sp>
        <p:nvSpPr>
          <p:cNvPr id="9" name="Shape 6"/>
          <p:cNvSpPr/>
          <p:nvPr/>
        </p:nvSpPr>
        <p:spPr>
          <a:xfrm>
            <a:off x="1613916" y="3268980"/>
            <a:ext cx="960120" cy="960120"/>
          </a:xfrm>
          <a:prstGeom prst="ellipse">
            <a:avLst/>
          </a:prstGeom>
          <a:solidFill>
            <a:srgbClr val="F28C28"/>
          </a:solidFill>
          <a:ln/>
        </p:spPr>
      </p:sp>
      <p:pic>
        <p:nvPicPr>
          <p:cNvPr id="10" name="Image 1" descr="C:\Users\batul\AppData\Local\Temp\claude\C--laragon-www-suiteia\297df873-1046-41ae-a4ed-debcf1dfbb2b\scratchpad\bloque1\assets\ic_map_0A2540.png">    </p:cNvPr>
          <p:cNvPicPr>
            <a:picLocks noChangeAspect="1"/>
          </p:cNvPicPr>
          <p:nvPr/>
        </p:nvPicPr>
        <p:blipFill>
          <a:blip r:embed="rId2"/>
          <a:stretch>
            <a:fillRect/>
          </a:stretch>
        </p:blipFill>
        <p:spPr>
          <a:xfrm>
            <a:off x="1844345" y="3499409"/>
            <a:ext cx="499262" cy="499262"/>
          </a:xfrm>
          <a:prstGeom prst="rect">
            <a:avLst/>
          </a:prstGeom>
        </p:spPr>
      </p:pic>
      <p:sp>
        <p:nvSpPr>
          <p:cNvPr id="11" name="Text 7"/>
          <p:cNvSpPr/>
          <p:nvPr/>
        </p:nvSpPr>
        <p:spPr>
          <a:xfrm>
            <a:off x="960120" y="4434840"/>
            <a:ext cx="2267712" cy="914400"/>
          </a:xfrm>
          <a:prstGeom prst="rect">
            <a:avLst/>
          </a:prstGeom>
          <a:noFill/>
          <a:ln/>
        </p:spPr>
        <p:txBody>
          <a:bodyPr wrap="square" lIns="0" tIns="0" rIns="0" bIns="0" rtlCol="0" anchor="ctr"/>
          <a:lstStyle/>
          <a:p>
            <a:pPr algn="ctr" indent="0" marL="0">
              <a:buNone/>
            </a:pPr>
            <a:r>
              <a:rPr lang="en-US" sz="1400" dirty="0">
                <a:solidFill>
                  <a:srgbClr val="FFFFFF"/>
                </a:solidFill>
                <a:latin typeface="Arial" pitchFamily="34" charset="0"/>
                <a:ea typeface="Arial" pitchFamily="34" charset="-122"/>
                <a:cs typeface="Arial" pitchFamily="34" charset="-120"/>
              </a:rPr>
              <a:t>El GPS que</a:t>
            </a:r>
            <a:endParaRPr lang="en-US" sz="1400" dirty="0"/>
          </a:p>
          <a:p>
            <a:pPr algn="ctr" indent="0" marL="0">
              <a:buNone/>
            </a:pPr>
            <a:r>
              <a:rPr lang="en-US" sz="1400" dirty="0">
                <a:solidFill>
                  <a:srgbClr val="FFFFFF"/>
                </a:solidFill>
                <a:latin typeface="Arial" pitchFamily="34" charset="0"/>
                <a:ea typeface="Arial" pitchFamily="34" charset="-122"/>
                <a:cs typeface="Arial" pitchFamily="34" charset="-120"/>
              </a:rPr>
              <a:t>te trae a Tena</a:t>
            </a:r>
            <a:endParaRPr lang="en-US" sz="1400" dirty="0"/>
          </a:p>
        </p:txBody>
      </p:sp>
      <p:sp>
        <p:nvSpPr>
          <p:cNvPr id="12" name="Shape 8"/>
          <p:cNvSpPr/>
          <p:nvPr/>
        </p:nvSpPr>
        <p:spPr>
          <a:xfrm>
            <a:off x="3657600" y="2880360"/>
            <a:ext cx="2542032" cy="2651760"/>
          </a:xfrm>
          <a:prstGeom prst="roundRect">
            <a:avLst>
              <a:gd name="adj" fmla="val 3597"/>
            </a:avLst>
          </a:prstGeom>
          <a:solidFill>
            <a:srgbClr val="10314F"/>
          </a:solidFill>
          <a:ln w="12700">
            <a:solidFill>
              <a:srgbClr val="2A4E74"/>
            </a:solidFill>
            <a:prstDash val="solid"/>
          </a:ln>
        </p:spPr>
      </p:sp>
      <p:sp>
        <p:nvSpPr>
          <p:cNvPr id="13" name="Shape 9"/>
          <p:cNvSpPr/>
          <p:nvPr/>
        </p:nvSpPr>
        <p:spPr>
          <a:xfrm>
            <a:off x="4448556" y="3268980"/>
            <a:ext cx="960120" cy="960120"/>
          </a:xfrm>
          <a:prstGeom prst="ellipse">
            <a:avLst/>
          </a:prstGeom>
          <a:solidFill>
            <a:srgbClr val="F28C28"/>
          </a:solidFill>
          <a:ln/>
        </p:spPr>
      </p:sp>
      <p:pic>
        <p:nvPicPr>
          <p:cNvPr id="14" name="Image 2" descr="C:\Users\batul\AppData\Local\Temp\claude\C--laragon-www-suiteia\297df873-1046-41ae-a4ed-debcf1dfbb2b\scratchpad\bloque1\assets\ic_phone_0A2540.png">    </p:cNvPr>
          <p:cNvPicPr>
            <a:picLocks noChangeAspect="1"/>
          </p:cNvPicPr>
          <p:nvPr/>
        </p:nvPicPr>
        <p:blipFill>
          <a:blip r:embed="rId3"/>
          <a:stretch>
            <a:fillRect/>
          </a:stretch>
        </p:blipFill>
        <p:spPr>
          <a:xfrm>
            <a:off x="4678985" y="3499409"/>
            <a:ext cx="499262" cy="499262"/>
          </a:xfrm>
          <a:prstGeom prst="rect">
            <a:avLst/>
          </a:prstGeom>
        </p:spPr>
      </p:pic>
      <p:sp>
        <p:nvSpPr>
          <p:cNvPr id="15" name="Text 10"/>
          <p:cNvSpPr/>
          <p:nvPr/>
        </p:nvSpPr>
        <p:spPr>
          <a:xfrm>
            <a:off x="3794760" y="4434840"/>
            <a:ext cx="2267712" cy="914400"/>
          </a:xfrm>
          <a:prstGeom prst="rect">
            <a:avLst/>
          </a:prstGeom>
          <a:noFill/>
          <a:ln/>
        </p:spPr>
        <p:txBody>
          <a:bodyPr wrap="square" lIns="0" tIns="0" rIns="0" bIns="0" rtlCol="0" anchor="ctr"/>
          <a:lstStyle/>
          <a:p>
            <a:pPr algn="ctr" indent="0" marL="0">
              <a:buNone/>
            </a:pPr>
            <a:r>
              <a:rPr lang="en-US" sz="1400" dirty="0">
                <a:solidFill>
                  <a:srgbClr val="FFFFFF"/>
                </a:solidFill>
                <a:latin typeface="Arial" pitchFamily="34" charset="0"/>
                <a:ea typeface="Arial" pitchFamily="34" charset="-122"/>
                <a:cs typeface="Arial" pitchFamily="34" charset="-120"/>
              </a:rPr>
              <a:t>La app del banco que</a:t>
            </a:r>
            <a:endParaRPr lang="en-US" sz="1400" dirty="0"/>
          </a:p>
          <a:p>
            <a:pPr algn="ctr" indent="0" marL="0">
              <a:buNone/>
            </a:pPr>
            <a:r>
              <a:rPr lang="en-US" sz="1400" dirty="0">
                <a:solidFill>
                  <a:srgbClr val="FFFFFF"/>
                </a:solidFill>
                <a:latin typeface="Arial" pitchFamily="34" charset="0"/>
                <a:ea typeface="Arial" pitchFamily="34" charset="-122"/>
                <a:cs typeface="Arial" pitchFamily="34" charset="-120"/>
              </a:rPr>
              <a:t>detecta fraudes</a:t>
            </a:r>
            <a:endParaRPr lang="en-US" sz="1400" dirty="0"/>
          </a:p>
        </p:txBody>
      </p:sp>
      <p:sp>
        <p:nvSpPr>
          <p:cNvPr id="16" name="Shape 11"/>
          <p:cNvSpPr/>
          <p:nvPr/>
        </p:nvSpPr>
        <p:spPr>
          <a:xfrm>
            <a:off x="6492240" y="2880360"/>
            <a:ext cx="2542032" cy="2651760"/>
          </a:xfrm>
          <a:prstGeom prst="roundRect">
            <a:avLst>
              <a:gd name="adj" fmla="val 3597"/>
            </a:avLst>
          </a:prstGeom>
          <a:solidFill>
            <a:srgbClr val="10314F"/>
          </a:solidFill>
          <a:ln w="12700">
            <a:solidFill>
              <a:srgbClr val="2A4E74"/>
            </a:solidFill>
            <a:prstDash val="solid"/>
          </a:ln>
        </p:spPr>
      </p:sp>
      <p:sp>
        <p:nvSpPr>
          <p:cNvPr id="17" name="Shape 12"/>
          <p:cNvSpPr/>
          <p:nvPr/>
        </p:nvSpPr>
        <p:spPr>
          <a:xfrm>
            <a:off x="7283196" y="3268980"/>
            <a:ext cx="960120" cy="960120"/>
          </a:xfrm>
          <a:prstGeom prst="ellipse">
            <a:avLst/>
          </a:prstGeom>
          <a:solidFill>
            <a:srgbClr val="F28C28"/>
          </a:solidFill>
          <a:ln/>
        </p:spPr>
      </p:sp>
      <p:pic>
        <p:nvPicPr>
          <p:cNvPr id="18" name="Image 3" descr="C:\Users\batul\AppData\Local\Temp\claude\C--laragon-www-suiteia\297df873-1046-41ae-a4ed-debcf1dfbb2b\scratchpad\bloque1\assets\ic_camera_0A2540.png">    </p:cNvPr>
          <p:cNvPicPr>
            <a:picLocks noChangeAspect="1"/>
          </p:cNvPicPr>
          <p:nvPr/>
        </p:nvPicPr>
        <p:blipFill>
          <a:blip r:embed="rId4"/>
          <a:stretch>
            <a:fillRect/>
          </a:stretch>
        </p:blipFill>
        <p:spPr>
          <a:xfrm>
            <a:off x="7513625" y="3499409"/>
            <a:ext cx="499262" cy="499262"/>
          </a:xfrm>
          <a:prstGeom prst="rect">
            <a:avLst/>
          </a:prstGeom>
        </p:spPr>
      </p:pic>
      <p:sp>
        <p:nvSpPr>
          <p:cNvPr id="19" name="Text 13"/>
          <p:cNvSpPr/>
          <p:nvPr/>
        </p:nvSpPr>
        <p:spPr>
          <a:xfrm>
            <a:off x="6629400" y="4434840"/>
            <a:ext cx="2267712" cy="914400"/>
          </a:xfrm>
          <a:prstGeom prst="rect">
            <a:avLst/>
          </a:prstGeom>
          <a:noFill/>
          <a:ln/>
        </p:spPr>
        <p:txBody>
          <a:bodyPr wrap="square" lIns="0" tIns="0" rIns="0" bIns="0" rtlCol="0" anchor="ctr"/>
          <a:lstStyle/>
          <a:p>
            <a:pPr algn="ctr" indent="0" marL="0">
              <a:buNone/>
            </a:pPr>
            <a:r>
              <a:rPr lang="en-US" sz="1400" dirty="0">
                <a:solidFill>
                  <a:srgbClr val="FFFFFF"/>
                </a:solidFill>
                <a:latin typeface="Arial" pitchFamily="34" charset="0"/>
                <a:ea typeface="Arial" pitchFamily="34" charset="-122"/>
                <a:cs typeface="Arial" pitchFamily="34" charset="-120"/>
              </a:rPr>
              <a:t>Los filtros y el feed</a:t>
            </a:r>
            <a:endParaRPr lang="en-US" sz="1400" dirty="0"/>
          </a:p>
          <a:p>
            <a:pPr algn="ctr" indent="0" marL="0">
              <a:buNone/>
            </a:pPr>
            <a:r>
              <a:rPr lang="en-US" sz="1400" dirty="0">
                <a:solidFill>
                  <a:srgbClr val="FFFFFF"/>
                </a:solidFill>
                <a:latin typeface="Arial" pitchFamily="34" charset="0"/>
                <a:ea typeface="Arial" pitchFamily="34" charset="-122"/>
                <a:cs typeface="Arial" pitchFamily="34" charset="-120"/>
              </a:rPr>
              <a:t>de tus redes</a:t>
            </a:r>
            <a:endParaRPr lang="en-US" sz="1400" dirty="0"/>
          </a:p>
        </p:txBody>
      </p:sp>
      <p:sp>
        <p:nvSpPr>
          <p:cNvPr id="20" name="Shape 14"/>
          <p:cNvSpPr/>
          <p:nvPr/>
        </p:nvSpPr>
        <p:spPr>
          <a:xfrm>
            <a:off x="9326880" y="2880360"/>
            <a:ext cx="2542032" cy="2651760"/>
          </a:xfrm>
          <a:prstGeom prst="roundRect">
            <a:avLst>
              <a:gd name="adj" fmla="val 3597"/>
            </a:avLst>
          </a:prstGeom>
          <a:solidFill>
            <a:srgbClr val="10314F"/>
          </a:solidFill>
          <a:ln w="12700">
            <a:solidFill>
              <a:srgbClr val="2A4E74"/>
            </a:solidFill>
            <a:prstDash val="solid"/>
          </a:ln>
        </p:spPr>
      </p:sp>
      <p:sp>
        <p:nvSpPr>
          <p:cNvPr id="21" name="Shape 15"/>
          <p:cNvSpPr/>
          <p:nvPr/>
        </p:nvSpPr>
        <p:spPr>
          <a:xfrm>
            <a:off x="10117836" y="3268980"/>
            <a:ext cx="960120" cy="960120"/>
          </a:xfrm>
          <a:prstGeom prst="ellipse">
            <a:avLst/>
          </a:prstGeom>
          <a:solidFill>
            <a:srgbClr val="F28C28"/>
          </a:solidFill>
          <a:ln/>
        </p:spPr>
      </p:sp>
      <p:pic>
        <p:nvPicPr>
          <p:cNvPr id="22" name="Image 4" descr="C:\Users\batul\AppData\Local\Temp\claude\C--laragon-www-suiteia\297df873-1046-41ae-a4ed-debcf1dfbb2b\scratchpad\bloque1\assets\ic_mail_0A2540.png">    </p:cNvPr>
          <p:cNvPicPr>
            <a:picLocks noChangeAspect="1"/>
          </p:cNvPicPr>
          <p:nvPr/>
        </p:nvPicPr>
        <p:blipFill>
          <a:blip r:embed="rId5"/>
          <a:stretch>
            <a:fillRect/>
          </a:stretch>
        </p:blipFill>
        <p:spPr>
          <a:xfrm>
            <a:off x="10348265" y="3499409"/>
            <a:ext cx="499262" cy="499262"/>
          </a:xfrm>
          <a:prstGeom prst="rect">
            <a:avLst/>
          </a:prstGeom>
        </p:spPr>
      </p:pic>
      <p:sp>
        <p:nvSpPr>
          <p:cNvPr id="23" name="Text 16"/>
          <p:cNvSpPr/>
          <p:nvPr/>
        </p:nvSpPr>
        <p:spPr>
          <a:xfrm>
            <a:off x="9464040" y="4434840"/>
            <a:ext cx="2267712" cy="914400"/>
          </a:xfrm>
          <a:prstGeom prst="rect">
            <a:avLst/>
          </a:prstGeom>
          <a:noFill/>
          <a:ln/>
        </p:spPr>
        <p:txBody>
          <a:bodyPr wrap="square" lIns="0" tIns="0" rIns="0" bIns="0" rtlCol="0" anchor="ctr"/>
          <a:lstStyle/>
          <a:p>
            <a:pPr algn="ctr" indent="0" marL="0">
              <a:buNone/>
            </a:pPr>
            <a:r>
              <a:rPr lang="en-US" sz="1400" dirty="0">
                <a:solidFill>
                  <a:srgbClr val="FFFFFF"/>
                </a:solidFill>
                <a:latin typeface="Arial" pitchFamily="34" charset="0"/>
                <a:ea typeface="Arial" pitchFamily="34" charset="-122"/>
                <a:cs typeface="Arial" pitchFamily="34" charset="-120"/>
              </a:rPr>
              <a:t>El correo que separa</a:t>
            </a:r>
            <a:endParaRPr lang="en-US" sz="1400" dirty="0"/>
          </a:p>
          <a:p>
            <a:pPr algn="ctr" indent="0" marL="0">
              <a:buNone/>
            </a:pPr>
            <a:r>
              <a:rPr lang="en-US" sz="1400" dirty="0">
                <a:solidFill>
                  <a:srgbClr val="FFFFFF"/>
                </a:solidFill>
                <a:latin typeface="Arial" pitchFamily="34" charset="0"/>
                <a:ea typeface="Arial" pitchFamily="34" charset="-122"/>
                <a:cs typeface="Arial" pitchFamily="34" charset="-120"/>
              </a:rPr>
              <a:t>el spam solo</a:t>
            </a:r>
            <a:endParaRPr lang="en-US" sz="1400" dirty="0"/>
          </a:p>
        </p:txBody>
      </p:sp>
      <p:sp>
        <p:nvSpPr>
          <p:cNvPr id="24" name="Text 17"/>
          <p:cNvSpPr/>
          <p:nvPr/>
        </p:nvSpPr>
        <p:spPr>
          <a:xfrm>
            <a:off x="822960" y="5897880"/>
            <a:ext cx="10515600" cy="457200"/>
          </a:xfrm>
          <a:prstGeom prst="rect">
            <a:avLst/>
          </a:prstGeom>
          <a:noFill/>
          <a:ln/>
        </p:spPr>
        <p:txBody>
          <a:bodyPr wrap="square" lIns="0" tIns="0" rIns="0" bIns="0" rtlCol="0" anchor="ctr"/>
          <a:lstStyle/>
          <a:p>
            <a:pPr indent="0" marL="0">
              <a:buNone/>
            </a:pPr>
            <a:r>
              <a:rPr lang="en-US" sz="1600" i="1" dirty="0">
                <a:solidFill>
                  <a:srgbClr val="F28C28"/>
                </a:solidFill>
                <a:latin typeface="Arial" pitchFamily="34" charset="0"/>
                <a:ea typeface="Arial" pitchFamily="34" charset="-122"/>
                <a:cs typeface="Arial" pitchFamily="34" charset="-120"/>
              </a:rPr>
              <a:t>La IA no es el futuro: es el presente. La pregunta es si la usamos a propósito.</a:t>
            </a:r>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accent.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20</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822960" y="914400"/>
            <a:ext cx="73152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LA IDEA MÁS IMPORTANTE DE HOY</a:t>
            </a:r>
            <a:endParaRPr lang="en-US" sz="1200" dirty="0"/>
          </a:p>
        </p:txBody>
      </p:sp>
      <p:sp>
        <p:nvSpPr>
          <p:cNvPr id="6" name="Text 3"/>
          <p:cNvSpPr/>
          <p:nvPr/>
        </p:nvSpPr>
        <p:spPr>
          <a:xfrm>
            <a:off x="777240" y="1463040"/>
            <a:ext cx="10607040" cy="2011680"/>
          </a:xfrm>
          <a:prstGeom prst="rect">
            <a:avLst/>
          </a:prstGeom>
          <a:noFill/>
          <a:ln/>
        </p:spPr>
        <p:txBody>
          <a:bodyPr wrap="square" lIns="0" tIns="0" rIns="0" bIns="0" rtlCol="0" anchor="ctr"/>
          <a:lstStyle/>
          <a:p>
            <a:pPr indent="0" marL="0">
              <a:lnSpc>
                <a:spcPts val="5600"/>
              </a:lnSpc>
              <a:buNone/>
            </a:pPr>
            <a:r>
              <a:rPr lang="en-US" sz="4600" b="1" dirty="0">
                <a:solidFill>
                  <a:srgbClr val="FFFFFF"/>
                </a:solidFill>
                <a:latin typeface="Arial" pitchFamily="34" charset="0"/>
                <a:ea typeface="Arial" pitchFamily="34" charset="-122"/>
                <a:cs typeface="Arial" pitchFamily="34" charset="-120"/>
              </a:rPr>
              <a:t>La IA no reemplaza personas.
</a:t>
            </a:r>
            <a:pPr indent="0" marL="0">
              <a:lnSpc>
                <a:spcPts val="5600"/>
              </a:lnSpc>
              <a:buNone/>
            </a:pPr>
            <a:r>
              <a:rPr lang="en-US" sz="4600" b="1" dirty="0">
                <a:solidFill>
                  <a:srgbClr val="F28C28"/>
                </a:solidFill>
                <a:latin typeface="Arial" pitchFamily="34" charset="0"/>
                <a:ea typeface="Arial" pitchFamily="34" charset="-122"/>
                <a:cs typeface="Arial" pitchFamily="34" charset="-120"/>
              </a:rPr>
              <a:t>Potencia a las personas.</a:t>
            </a:r>
            <a:endParaRPr lang="en-US" sz="4600" dirty="0"/>
          </a:p>
        </p:txBody>
      </p:sp>
      <p:sp>
        <p:nvSpPr>
          <p:cNvPr id="7" name="Text 4"/>
          <p:cNvSpPr/>
          <p:nvPr/>
        </p:nvSpPr>
        <p:spPr>
          <a:xfrm>
            <a:off x="822960" y="3657600"/>
            <a:ext cx="10241280" cy="914400"/>
          </a:xfrm>
          <a:prstGeom prst="rect">
            <a:avLst/>
          </a:prstGeom>
          <a:noFill/>
          <a:ln/>
        </p:spPr>
        <p:txBody>
          <a:bodyPr wrap="square" lIns="0" tIns="0" rIns="0" bIns="0" rtlCol="0" anchor="ctr"/>
          <a:lstStyle/>
          <a:p>
            <a:pPr indent="0" marL="0">
              <a:lnSpc>
                <a:spcPts val="2600"/>
              </a:lnSpc>
              <a:buNone/>
            </a:pPr>
            <a:r>
              <a:rPr lang="en-US" sz="1800" dirty="0">
                <a:solidFill>
                  <a:srgbClr val="AFC3D8"/>
                </a:solidFill>
                <a:latin typeface="Arial" pitchFamily="34" charset="0"/>
                <a:ea typeface="Arial" pitchFamily="34" charset="-122"/>
                <a:cs typeface="Arial" pitchFamily="34" charset="-120"/>
              </a:rPr>
              <a:t>Reemplaza la tarea repetitiva, la página en blanco y la búsqueda de horas.</a:t>
            </a:r>
            <a:endParaRPr lang="en-US" sz="1800" dirty="0"/>
          </a:p>
          <a:p>
            <a:pPr indent="0" marL="0">
              <a:lnSpc>
                <a:spcPts val="2600"/>
              </a:lnSpc>
              <a:buNone/>
            </a:pPr>
            <a:r>
              <a:rPr lang="en-US" sz="1800" dirty="0">
                <a:solidFill>
                  <a:srgbClr val="AFC3D8"/>
                </a:solidFill>
                <a:latin typeface="Arial" pitchFamily="34" charset="0"/>
                <a:ea typeface="Arial" pitchFamily="34" charset="-122"/>
                <a:cs typeface="Arial" pitchFamily="34" charset="-120"/>
              </a:rPr>
              <a:t>No reemplaza tu criterio, tu experiencia ni el trato con el socio.</a:t>
            </a:r>
            <a:endParaRPr lang="en-US" sz="1800" dirty="0"/>
          </a:p>
        </p:txBody>
      </p:sp>
      <p:sp>
        <p:nvSpPr>
          <p:cNvPr id="8" name="Shape 5"/>
          <p:cNvSpPr/>
          <p:nvPr/>
        </p:nvSpPr>
        <p:spPr>
          <a:xfrm>
            <a:off x="822960" y="4892040"/>
            <a:ext cx="10515600" cy="1051560"/>
          </a:xfrm>
          <a:prstGeom prst="roundRect">
            <a:avLst>
              <a:gd name="adj" fmla="val 8696"/>
            </a:avLst>
          </a:prstGeom>
          <a:solidFill>
            <a:srgbClr val="10314F"/>
          </a:solidFill>
          <a:ln w="12700">
            <a:solidFill>
              <a:srgbClr val="2A4E74"/>
            </a:solidFill>
            <a:prstDash val="solid"/>
          </a:ln>
        </p:spPr>
      </p:sp>
      <p:sp>
        <p:nvSpPr>
          <p:cNvPr id="9" name="Text 6"/>
          <p:cNvSpPr/>
          <p:nvPr/>
        </p:nvSpPr>
        <p:spPr>
          <a:xfrm>
            <a:off x="1143000" y="4892040"/>
            <a:ext cx="9966960" cy="1051560"/>
          </a:xfrm>
          <a:prstGeom prst="rect">
            <a:avLst/>
          </a:prstGeom>
          <a:noFill/>
          <a:ln/>
        </p:spPr>
        <p:txBody>
          <a:bodyPr wrap="square" lIns="0" tIns="0" rIns="0" bIns="0" rtlCol="0" anchor="ctr"/>
          <a:lstStyle/>
          <a:p>
            <a:pPr indent="0" marL="0">
              <a:buNone/>
            </a:pPr>
            <a:r>
              <a:rPr lang="en-US" sz="1700" dirty="0">
                <a:solidFill>
                  <a:srgbClr val="FFFFFF"/>
                </a:solidFill>
                <a:latin typeface="Arial" pitchFamily="34" charset="0"/>
                <a:ea typeface="Arial" pitchFamily="34" charset="-122"/>
                <a:cs typeface="Arial" pitchFamily="34" charset="-120"/>
              </a:rPr>
              <a:t>Tu tiempo liberado va a lo que la IA no puede hacer: </a:t>
            </a:r>
            <a:pPr indent="0" marL="0">
              <a:buNone/>
            </a:pPr>
            <a:r>
              <a:rPr lang="en-US" sz="1700" b="1" dirty="0">
                <a:solidFill>
                  <a:srgbClr val="F28C28"/>
                </a:solidFill>
                <a:latin typeface="Arial" pitchFamily="34" charset="0"/>
                <a:ea typeface="Arial" pitchFamily="34" charset="-122"/>
                <a:cs typeface="Arial" pitchFamily="34" charset="-120"/>
              </a:rPr>
              <a:t>analizar, decidir y atender mejor a nuestros socios.</a:t>
            </a:r>
            <a:endParaRPr lang="en-US" sz="17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content.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21</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822960" y="685800"/>
            <a:ext cx="54864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Y AHORA…</a:t>
            </a:r>
            <a:endParaRPr lang="en-US" sz="1200" dirty="0"/>
          </a:p>
        </p:txBody>
      </p:sp>
      <p:sp>
        <p:nvSpPr>
          <p:cNvPr id="6" name="Text 3"/>
          <p:cNvSpPr/>
          <p:nvPr/>
        </p:nvSpPr>
        <p:spPr>
          <a:xfrm>
            <a:off x="777240" y="1051560"/>
            <a:ext cx="10058400" cy="822960"/>
          </a:xfrm>
          <a:prstGeom prst="rect">
            <a:avLst/>
          </a:prstGeom>
          <a:noFill/>
          <a:ln/>
        </p:spPr>
        <p:txBody>
          <a:bodyPr wrap="square" lIns="0" tIns="0" rIns="0" bIns="0" rtlCol="0" anchor="ctr"/>
          <a:lstStyle/>
          <a:p>
            <a:pPr indent="0" marL="0">
              <a:buNone/>
            </a:pPr>
            <a:r>
              <a:rPr lang="en-US" sz="3600" b="1" dirty="0">
                <a:solidFill>
                  <a:srgbClr val="FFFFFF"/>
                </a:solidFill>
                <a:latin typeface="Arial" pitchFamily="34" charset="0"/>
                <a:ea typeface="Arial" pitchFamily="34" charset="-122"/>
                <a:cs typeface="Arial" pitchFamily="34" charset="-120"/>
              </a:rPr>
              <a:t>Lo que viene: la Suite IA COOPAC</a:t>
            </a:r>
            <a:endParaRPr lang="en-US" sz="3600" dirty="0"/>
          </a:p>
        </p:txBody>
      </p:sp>
      <p:sp>
        <p:nvSpPr>
          <p:cNvPr id="7" name="Text 4"/>
          <p:cNvSpPr/>
          <p:nvPr/>
        </p:nvSpPr>
        <p:spPr>
          <a:xfrm>
            <a:off x="822960" y="1874520"/>
            <a:ext cx="10424160" cy="411480"/>
          </a:xfrm>
          <a:prstGeom prst="rect">
            <a:avLst/>
          </a:prstGeom>
          <a:noFill/>
          <a:ln/>
        </p:spPr>
        <p:txBody>
          <a:bodyPr wrap="square" lIns="0" tIns="0" rIns="0" bIns="0" rtlCol="0" anchor="ctr"/>
          <a:lstStyle/>
          <a:p>
            <a:pPr indent="0" marL="0">
              <a:buNone/>
            </a:pPr>
            <a:r>
              <a:rPr lang="en-US" sz="1500" dirty="0">
                <a:solidFill>
                  <a:srgbClr val="AFC3D8"/>
                </a:solidFill>
                <a:latin typeface="Arial" pitchFamily="34" charset="0"/>
                <a:ea typeface="Arial" pitchFamily="34" charset="-122"/>
                <a:cs typeface="Arial" pitchFamily="34" charset="-120"/>
              </a:rPr>
              <a:t>Doce módulos, uno para cada necesidad. </a:t>
            </a:r>
            <a:pPr indent="0" marL="0">
              <a:buNone/>
            </a:pPr>
            <a:r>
              <a:rPr lang="en-US" sz="1500" b="1" dirty="0">
                <a:solidFill>
                  <a:srgbClr val="F28C28"/>
                </a:solidFill>
                <a:latin typeface="Arial" pitchFamily="34" charset="0"/>
                <a:ea typeface="Arial" pitchFamily="34" charset="-122"/>
                <a:cs typeface="Arial" pitchFamily="34" charset="-120"/>
              </a:rPr>
              <a:t>Los cuatro de abajo nacieron de su encuesta:</a:t>
            </a:r>
            <a:endParaRPr lang="en-US" sz="1500" dirty="0"/>
          </a:p>
        </p:txBody>
      </p:sp>
      <p:sp>
        <p:nvSpPr>
          <p:cNvPr id="8" name="Shape 5"/>
          <p:cNvSpPr/>
          <p:nvPr/>
        </p:nvSpPr>
        <p:spPr>
          <a:xfrm>
            <a:off x="822960" y="2395728"/>
            <a:ext cx="2542032" cy="987552"/>
          </a:xfrm>
          <a:prstGeom prst="roundRect">
            <a:avLst>
              <a:gd name="adj" fmla="val 9259"/>
            </a:avLst>
          </a:prstGeom>
          <a:solidFill>
            <a:srgbClr val="10314F"/>
          </a:solidFill>
          <a:ln w="12700">
            <a:solidFill>
              <a:srgbClr val="2A4E74"/>
            </a:solidFill>
            <a:prstDash val="solid"/>
          </a:ln>
        </p:spPr>
      </p:sp>
      <p:sp>
        <p:nvSpPr>
          <p:cNvPr id="9" name="Shape 6"/>
          <p:cNvSpPr/>
          <p:nvPr/>
        </p:nvSpPr>
        <p:spPr>
          <a:xfrm>
            <a:off x="1051560" y="2615184"/>
            <a:ext cx="548640" cy="548640"/>
          </a:xfrm>
          <a:prstGeom prst="ellipse">
            <a:avLst/>
          </a:prstGeom>
          <a:solidFill>
            <a:srgbClr val="F28C28"/>
          </a:solidFill>
          <a:ln/>
        </p:spPr>
      </p:sp>
      <p:pic>
        <p:nvPicPr>
          <p:cNvPr id="10" name="Image 1" descr="C:\Users\batul\AppData\Local\Temp\claude\C--laragon-www-suiteia\297df873-1046-41ae-a4ed-debcf1dfbb2b\scratchpad\bloque1\assets\ic_edit_0A2540.png">    </p:cNvPr>
          <p:cNvPicPr>
            <a:picLocks noChangeAspect="1"/>
          </p:cNvPicPr>
          <p:nvPr/>
        </p:nvPicPr>
        <p:blipFill>
          <a:blip r:embed="rId2"/>
          <a:stretch>
            <a:fillRect/>
          </a:stretch>
        </p:blipFill>
        <p:spPr>
          <a:xfrm>
            <a:off x="1183234" y="2746858"/>
            <a:ext cx="285293" cy="285293"/>
          </a:xfrm>
          <a:prstGeom prst="rect">
            <a:avLst/>
          </a:prstGeom>
        </p:spPr>
      </p:pic>
      <p:sp>
        <p:nvSpPr>
          <p:cNvPr id="11" name="Text 7"/>
          <p:cNvSpPr/>
          <p:nvPr/>
        </p:nvSpPr>
        <p:spPr>
          <a:xfrm>
            <a:off x="1755648" y="2395728"/>
            <a:ext cx="1490472" cy="987552"/>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Gerencia</a:t>
            </a:r>
            <a:endParaRPr lang="en-US" sz="1400" dirty="0"/>
          </a:p>
        </p:txBody>
      </p:sp>
      <p:sp>
        <p:nvSpPr>
          <p:cNvPr id="12" name="Shape 8"/>
          <p:cNvSpPr/>
          <p:nvPr/>
        </p:nvSpPr>
        <p:spPr>
          <a:xfrm>
            <a:off x="3584448" y="2395728"/>
            <a:ext cx="2542032" cy="987552"/>
          </a:xfrm>
          <a:prstGeom prst="roundRect">
            <a:avLst>
              <a:gd name="adj" fmla="val 9259"/>
            </a:avLst>
          </a:prstGeom>
          <a:solidFill>
            <a:srgbClr val="10314F"/>
          </a:solidFill>
          <a:ln w="12700">
            <a:solidFill>
              <a:srgbClr val="2A4E74"/>
            </a:solidFill>
            <a:prstDash val="solid"/>
          </a:ln>
        </p:spPr>
      </p:sp>
      <p:sp>
        <p:nvSpPr>
          <p:cNvPr id="13" name="Shape 9"/>
          <p:cNvSpPr/>
          <p:nvPr/>
        </p:nvSpPr>
        <p:spPr>
          <a:xfrm>
            <a:off x="3813048" y="2615184"/>
            <a:ext cx="548640" cy="548640"/>
          </a:xfrm>
          <a:prstGeom prst="ellipse">
            <a:avLst/>
          </a:prstGeom>
          <a:solidFill>
            <a:srgbClr val="F28C28"/>
          </a:solidFill>
          <a:ln/>
        </p:spPr>
      </p:sp>
      <p:pic>
        <p:nvPicPr>
          <p:cNvPr id="14" name="Image 2" descr="C:\Users\batul\AppData\Local\Temp\claude\C--laragon-www-suiteia\297df873-1046-41ae-a4ed-debcf1dfbb2b\scratchpad\bloque1\assets\ic_credit_0A2540.png">    </p:cNvPr>
          <p:cNvPicPr>
            <a:picLocks noChangeAspect="1"/>
          </p:cNvPicPr>
          <p:nvPr/>
        </p:nvPicPr>
        <p:blipFill>
          <a:blip r:embed="rId3"/>
          <a:stretch>
            <a:fillRect/>
          </a:stretch>
        </p:blipFill>
        <p:spPr>
          <a:xfrm>
            <a:off x="3944722" y="2746858"/>
            <a:ext cx="285293" cy="285293"/>
          </a:xfrm>
          <a:prstGeom prst="rect">
            <a:avLst/>
          </a:prstGeom>
        </p:spPr>
      </p:pic>
      <p:sp>
        <p:nvSpPr>
          <p:cNvPr id="15" name="Text 10"/>
          <p:cNvSpPr/>
          <p:nvPr/>
        </p:nvSpPr>
        <p:spPr>
          <a:xfrm>
            <a:off x="4517136" y="2395728"/>
            <a:ext cx="1490472" cy="987552"/>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Créditos</a:t>
            </a:r>
            <a:endParaRPr lang="en-US" sz="1400" dirty="0"/>
          </a:p>
        </p:txBody>
      </p:sp>
      <p:sp>
        <p:nvSpPr>
          <p:cNvPr id="16" name="Shape 11"/>
          <p:cNvSpPr/>
          <p:nvPr/>
        </p:nvSpPr>
        <p:spPr>
          <a:xfrm>
            <a:off x="6345936" y="2395728"/>
            <a:ext cx="2542032" cy="987552"/>
          </a:xfrm>
          <a:prstGeom prst="roundRect">
            <a:avLst>
              <a:gd name="adj" fmla="val 9259"/>
            </a:avLst>
          </a:prstGeom>
          <a:solidFill>
            <a:srgbClr val="10314F"/>
          </a:solidFill>
          <a:ln w="12700">
            <a:solidFill>
              <a:srgbClr val="2A4E74"/>
            </a:solidFill>
            <a:prstDash val="solid"/>
          </a:ln>
        </p:spPr>
      </p:sp>
      <p:sp>
        <p:nvSpPr>
          <p:cNvPr id="17" name="Shape 12"/>
          <p:cNvSpPr/>
          <p:nvPr/>
        </p:nvSpPr>
        <p:spPr>
          <a:xfrm>
            <a:off x="6574536" y="2615184"/>
            <a:ext cx="548640" cy="548640"/>
          </a:xfrm>
          <a:prstGeom prst="ellipse">
            <a:avLst/>
          </a:prstGeom>
          <a:solidFill>
            <a:srgbClr val="F28C28"/>
          </a:solidFill>
          <a:ln/>
        </p:spPr>
      </p:sp>
      <p:pic>
        <p:nvPicPr>
          <p:cNvPr id="18" name="Image 3" descr="C:\Users\batul\AppData\Local\Temp\claude\C--laragon-www-suiteia\297df873-1046-41ae-a4ed-debcf1dfbb2b\scratchpad\bloque1\assets\ic_chat_0A2540.png">    </p:cNvPr>
          <p:cNvPicPr>
            <a:picLocks noChangeAspect="1"/>
          </p:cNvPicPr>
          <p:nvPr/>
        </p:nvPicPr>
        <p:blipFill>
          <a:blip r:embed="rId4"/>
          <a:stretch>
            <a:fillRect/>
          </a:stretch>
        </p:blipFill>
        <p:spPr>
          <a:xfrm>
            <a:off x="6706210" y="2746858"/>
            <a:ext cx="285293" cy="285293"/>
          </a:xfrm>
          <a:prstGeom prst="rect">
            <a:avLst/>
          </a:prstGeom>
        </p:spPr>
      </p:pic>
      <p:sp>
        <p:nvSpPr>
          <p:cNvPr id="19" name="Text 13"/>
          <p:cNvSpPr/>
          <p:nvPr/>
        </p:nvSpPr>
        <p:spPr>
          <a:xfrm>
            <a:off x="7278624" y="2395728"/>
            <a:ext cx="1490472" cy="987552"/>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Cajeros</a:t>
            </a:r>
            <a:endParaRPr lang="en-US" sz="1400" dirty="0"/>
          </a:p>
        </p:txBody>
      </p:sp>
      <p:sp>
        <p:nvSpPr>
          <p:cNvPr id="20" name="Shape 14"/>
          <p:cNvSpPr/>
          <p:nvPr/>
        </p:nvSpPr>
        <p:spPr>
          <a:xfrm>
            <a:off x="9107424" y="2395728"/>
            <a:ext cx="2542032" cy="987552"/>
          </a:xfrm>
          <a:prstGeom prst="roundRect">
            <a:avLst>
              <a:gd name="adj" fmla="val 9259"/>
            </a:avLst>
          </a:prstGeom>
          <a:solidFill>
            <a:srgbClr val="10314F"/>
          </a:solidFill>
          <a:ln w="12700">
            <a:solidFill>
              <a:srgbClr val="2A4E74"/>
            </a:solidFill>
            <a:prstDash val="solid"/>
          </a:ln>
        </p:spPr>
      </p:sp>
      <p:sp>
        <p:nvSpPr>
          <p:cNvPr id="21" name="Shape 15"/>
          <p:cNvSpPr/>
          <p:nvPr/>
        </p:nvSpPr>
        <p:spPr>
          <a:xfrm>
            <a:off x="9336024" y="2615184"/>
            <a:ext cx="548640" cy="548640"/>
          </a:xfrm>
          <a:prstGeom prst="ellipse">
            <a:avLst/>
          </a:prstGeom>
          <a:solidFill>
            <a:srgbClr val="F28C28"/>
          </a:solidFill>
          <a:ln/>
        </p:spPr>
      </p:sp>
      <p:pic>
        <p:nvPicPr>
          <p:cNvPr id="22" name="Image 4" descr="C:\Users\batul\AppData\Local\Temp\claude\C--laragon-www-suiteia\297df873-1046-41ae-a4ed-debcf1dfbb2b\scratchpad\bloque1\assets\ic_search_0A2540.png">    </p:cNvPr>
          <p:cNvPicPr>
            <a:picLocks noChangeAspect="1"/>
          </p:cNvPicPr>
          <p:nvPr/>
        </p:nvPicPr>
        <p:blipFill>
          <a:blip r:embed="rId5"/>
          <a:stretch>
            <a:fillRect/>
          </a:stretch>
        </p:blipFill>
        <p:spPr>
          <a:xfrm>
            <a:off x="9467698" y="2746858"/>
            <a:ext cx="285293" cy="285293"/>
          </a:xfrm>
          <a:prstGeom prst="rect">
            <a:avLst/>
          </a:prstGeom>
        </p:spPr>
      </p:pic>
      <p:sp>
        <p:nvSpPr>
          <p:cNvPr id="23" name="Text 16"/>
          <p:cNvSpPr/>
          <p:nvPr/>
        </p:nvSpPr>
        <p:spPr>
          <a:xfrm>
            <a:off x="10040112" y="2395728"/>
            <a:ext cx="1490472" cy="987552"/>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Auditoría</a:t>
            </a:r>
            <a:endParaRPr lang="en-US" sz="1400" dirty="0"/>
          </a:p>
        </p:txBody>
      </p:sp>
      <p:sp>
        <p:nvSpPr>
          <p:cNvPr id="24" name="Shape 17"/>
          <p:cNvSpPr/>
          <p:nvPr/>
        </p:nvSpPr>
        <p:spPr>
          <a:xfrm>
            <a:off x="822960" y="3602736"/>
            <a:ext cx="2542032" cy="987552"/>
          </a:xfrm>
          <a:prstGeom prst="roundRect">
            <a:avLst>
              <a:gd name="adj" fmla="val 9259"/>
            </a:avLst>
          </a:prstGeom>
          <a:solidFill>
            <a:srgbClr val="10314F"/>
          </a:solidFill>
          <a:ln w="12700">
            <a:solidFill>
              <a:srgbClr val="2A4E74"/>
            </a:solidFill>
            <a:prstDash val="solid"/>
          </a:ln>
        </p:spPr>
      </p:sp>
      <p:sp>
        <p:nvSpPr>
          <p:cNvPr id="25" name="Shape 18"/>
          <p:cNvSpPr/>
          <p:nvPr/>
        </p:nvSpPr>
        <p:spPr>
          <a:xfrm>
            <a:off x="1051560" y="3822192"/>
            <a:ext cx="548640" cy="548640"/>
          </a:xfrm>
          <a:prstGeom prst="ellipse">
            <a:avLst/>
          </a:prstGeom>
          <a:solidFill>
            <a:srgbClr val="F28C28"/>
          </a:solidFill>
          <a:ln/>
        </p:spPr>
      </p:sp>
      <p:pic>
        <p:nvPicPr>
          <p:cNvPr id="26" name="Image 5" descr="C:\Users\batul\AppData\Local\Temp\claude\C--laragon-www-suiteia\297df873-1046-41ae-a4ed-debcf1dfbb2b\scratchpad\bloque1\assets\ic_table_0A2540.png">    </p:cNvPr>
          <p:cNvPicPr>
            <a:picLocks noChangeAspect="1"/>
          </p:cNvPicPr>
          <p:nvPr/>
        </p:nvPicPr>
        <p:blipFill>
          <a:blip r:embed="rId6"/>
          <a:stretch>
            <a:fillRect/>
          </a:stretch>
        </p:blipFill>
        <p:spPr>
          <a:xfrm>
            <a:off x="1183234" y="3953866"/>
            <a:ext cx="285293" cy="285293"/>
          </a:xfrm>
          <a:prstGeom prst="rect">
            <a:avLst/>
          </a:prstGeom>
        </p:spPr>
      </p:pic>
      <p:sp>
        <p:nvSpPr>
          <p:cNvPr id="27" name="Text 19"/>
          <p:cNvSpPr/>
          <p:nvPr/>
        </p:nvSpPr>
        <p:spPr>
          <a:xfrm>
            <a:off x="1755648" y="3602736"/>
            <a:ext cx="1490472" cy="987552"/>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Contabilidad</a:t>
            </a:r>
            <a:endParaRPr lang="en-US" sz="1400" dirty="0"/>
          </a:p>
        </p:txBody>
      </p:sp>
      <p:sp>
        <p:nvSpPr>
          <p:cNvPr id="28" name="Shape 20"/>
          <p:cNvSpPr/>
          <p:nvPr/>
        </p:nvSpPr>
        <p:spPr>
          <a:xfrm>
            <a:off x="3584448" y="3602736"/>
            <a:ext cx="2542032" cy="987552"/>
          </a:xfrm>
          <a:prstGeom prst="roundRect">
            <a:avLst>
              <a:gd name="adj" fmla="val 9259"/>
            </a:avLst>
          </a:prstGeom>
          <a:solidFill>
            <a:srgbClr val="10314F"/>
          </a:solidFill>
          <a:ln w="12700">
            <a:solidFill>
              <a:srgbClr val="2A4E74"/>
            </a:solidFill>
            <a:prstDash val="solid"/>
          </a:ln>
        </p:spPr>
      </p:sp>
      <p:sp>
        <p:nvSpPr>
          <p:cNvPr id="29" name="Shape 21"/>
          <p:cNvSpPr/>
          <p:nvPr/>
        </p:nvSpPr>
        <p:spPr>
          <a:xfrm>
            <a:off x="3813048" y="3822192"/>
            <a:ext cx="548640" cy="548640"/>
          </a:xfrm>
          <a:prstGeom prst="ellipse">
            <a:avLst/>
          </a:prstGeom>
          <a:solidFill>
            <a:srgbClr val="F28C28"/>
          </a:solidFill>
          <a:ln/>
        </p:spPr>
      </p:sp>
      <p:pic>
        <p:nvPicPr>
          <p:cNvPr id="30" name="Image 6" descr="C:\Users\batul\AppData\Local\Temp\claude\C--laragon-www-suiteia\297df873-1046-41ae-a4ed-debcf1dfbb2b\scratchpad\bloque1\assets\ic_trend_0A2540.png">    </p:cNvPr>
          <p:cNvPicPr>
            <a:picLocks noChangeAspect="1"/>
          </p:cNvPicPr>
          <p:nvPr/>
        </p:nvPicPr>
        <p:blipFill>
          <a:blip r:embed="rId7"/>
          <a:stretch>
            <a:fillRect/>
          </a:stretch>
        </p:blipFill>
        <p:spPr>
          <a:xfrm>
            <a:off x="3944722" y="3953866"/>
            <a:ext cx="285293" cy="285293"/>
          </a:xfrm>
          <a:prstGeom prst="rect">
            <a:avLst/>
          </a:prstGeom>
        </p:spPr>
      </p:pic>
      <p:sp>
        <p:nvSpPr>
          <p:cNvPr id="31" name="Text 22"/>
          <p:cNvSpPr/>
          <p:nvPr/>
        </p:nvSpPr>
        <p:spPr>
          <a:xfrm>
            <a:off x="4517136" y="3602736"/>
            <a:ext cx="1490472" cy="987552"/>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Inversiones</a:t>
            </a:r>
            <a:endParaRPr lang="en-US" sz="1400" dirty="0"/>
          </a:p>
        </p:txBody>
      </p:sp>
      <p:sp>
        <p:nvSpPr>
          <p:cNvPr id="32" name="Shape 23"/>
          <p:cNvSpPr/>
          <p:nvPr/>
        </p:nvSpPr>
        <p:spPr>
          <a:xfrm>
            <a:off x="6345936" y="3602736"/>
            <a:ext cx="2542032" cy="987552"/>
          </a:xfrm>
          <a:prstGeom prst="roundRect">
            <a:avLst>
              <a:gd name="adj" fmla="val 9259"/>
            </a:avLst>
          </a:prstGeom>
          <a:solidFill>
            <a:srgbClr val="10314F"/>
          </a:solidFill>
          <a:ln w="12700">
            <a:solidFill>
              <a:srgbClr val="2A4E74"/>
            </a:solidFill>
            <a:prstDash val="solid"/>
          </a:ln>
        </p:spPr>
      </p:sp>
      <p:sp>
        <p:nvSpPr>
          <p:cNvPr id="33" name="Shape 24"/>
          <p:cNvSpPr/>
          <p:nvPr/>
        </p:nvSpPr>
        <p:spPr>
          <a:xfrm>
            <a:off x="6574536" y="3822192"/>
            <a:ext cx="548640" cy="548640"/>
          </a:xfrm>
          <a:prstGeom prst="ellipse">
            <a:avLst/>
          </a:prstGeom>
          <a:solidFill>
            <a:srgbClr val="F28C28"/>
          </a:solidFill>
          <a:ln/>
        </p:spPr>
      </p:sp>
      <p:pic>
        <p:nvPicPr>
          <p:cNvPr id="34" name="Image 7" descr="C:\Users\batul\AppData\Local\Temp\claude\C--laragon-www-suiteia\297df873-1046-41ae-a4ed-debcf1dfbb2b\scratchpad\bloque1\assets\ic_home_0A2540.png">    </p:cNvPr>
          <p:cNvPicPr>
            <a:picLocks noChangeAspect="1"/>
          </p:cNvPicPr>
          <p:nvPr/>
        </p:nvPicPr>
        <p:blipFill>
          <a:blip r:embed="rId8"/>
          <a:stretch>
            <a:fillRect/>
          </a:stretch>
        </p:blipFill>
        <p:spPr>
          <a:xfrm>
            <a:off x="6706210" y="3953866"/>
            <a:ext cx="285293" cy="285293"/>
          </a:xfrm>
          <a:prstGeom prst="rect">
            <a:avLst/>
          </a:prstGeom>
        </p:spPr>
      </p:pic>
      <p:sp>
        <p:nvSpPr>
          <p:cNvPr id="35" name="Text 25"/>
          <p:cNvSpPr/>
          <p:nvPr/>
        </p:nvSpPr>
        <p:spPr>
          <a:xfrm>
            <a:off x="7278624" y="3602736"/>
            <a:ext cx="1490472" cy="987552"/>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Agencias</a:t>
            </a:r>
            <a:endParaRPr lang="en-US" sz="1400" dirty="0"/>
          </a:p>
        </p:txBody>
      </p:sp>
      <p:sp>
        <p:nvSpPr>
          <p:cNvPr id="36" name="Shape 26"/>
          <p:cNvSpPr/>
          <p:nvPr/>
        </p:nvSpPr>
        <p:spPr>
          <a:xfrm>
            <a:off x="9107424" y="3602736"/>
            <a:ext cx="2542032" cy="987552"/>
          </a:xfrm>
          <a:prstGeom prst="roundRect">
            <a:avLst>
              <a:gd name="adj" fmla="val 9259"/>
            </a:avLst>
          </a:prstGeom>
          <a:solidFill>
            <a:srgbClr val="10314F"/>
          </a:solidFill>
          <a:ln w="12700">
            <a:solidFill>
              <a:srgbClr val="2A4E74"/>
            </a:solidFill>
            <a:prstDash val="solid"/>
          </a:ln>
        </p:spPr>
      </p:sp>
      <p:sp>
        <p:nvSpPr>
          <p:cNvPr id="37" name="Shape 27"/>
          <p:cNvSpPr/>
          <p:nvPr/>
        </p:nvSpPr>
        <p:spPr>
          <a:xfrm>
            <a:off x="9336024" y="3822192"/>
            <a:ext cx="548640" cy="548640"/>
          </a:xfrm>
          <a:prstGeom prst="ellipse">
            <a:avLst/>
          </a:prstGeom>
          <a:solidFill>
            <a:srgbClr val="F28C28"/>
          </a:solidFill>
          <a:ln/>
        </p:spPr>
      </p:sp>
      <p:pic>
        <p:nvPicPr>
          <p:cNvPr id="38" name="Image 8" descr="C:\Users\batul\AppData\Local\Temp\claude\C--laragon-www-suiteia\297df873-1046-41ae-a4ed-debcf1dfbb2b\scratchpad\bloque1\assets\ic_tool_0A2540.png">    </p:cNvPr>
          <p:cNvPicPr>
            <a:picLocks noChangeAspect="1"/>
          </p:cNvPicPr>
          <p:nvPr/>
        </p:nvPicPr>
        <p:blipFill>
          <a:blip r:embed="rId9"/>
          <a:stretch>
            <a:fillRect/>
          </a:stretch>
        </p:blipFill>
        <p:spPr>
          <a:xfrm>
            <a:off x="9467698" y="3953866"/>
            <a:ext cx="285293" cy="285293"/>
          </a:xfrm>
          <a:prstGeom prst="rect">
            <a:avLst/>
          </a:prstGeom>
        </p:spPr>
      </p:pic>
      <p:sp>
        <p:nvSpPr>
          <p:cNvPr id="39" name="Text 28"/>
          <p:cNvSpPr/>
          <p:nvPr/>
        </p:nvSpPr>
        <p:spPr>
          <a:xfrm>
            <a:off x="10040112" y="3602736"/>
            <a:ext cx="1490472" cy="987552"/>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Sistemas</a:t>
            </a:r>
            <a:endParaRPr lang="en-US" sz="1400" dirty="0"/>
          </a:p>
        </p:txBody>
      </p:sp>
      <p:sp>
        <p:nvSpPr>
          <p:cNvPr id="40" name="Shape 29"/>
          <p:cNvSpPr/>
          <p:nvPr/>
        </p:nvSpPr>
        <p:spPr>
          <a:xfrm>
            <a:off x="822960" y="4809744"/>
            <a:ext cx="2542032" cy="987552"/>
          </a:xfrm>
          <a:prstGeom prst="roundRect">
            <a:avLst>
              <a:gd name="adj" fmla="val 9259"/>
            </a:avLst>
          </a:prstGeom>
          <a:solidFill>
            <a:srgbClr val="10314F"/>
          </a:solidFill>
          <a:ln w="12700">
            <a:solidFill>
              <a:srgbClr val="2A4E74"/>
            </a:solidFill>
            <a:prstDash val="solid"/>
          </a:ln>
        </p:spPr>
      </p:sp>
      <p:sp>
        <p:nvSpPr>
          <p:cNvPr id="41" name="Shape 30"/>
          <p:cNvSpPr/>
          <p:nvPr/>
        </p:nvSpPr>
        <p:spPr>
          <a:xfrm>
            <a:off x="1051560" y="5029200"/>
            <a:ext cx="548640" cy="548640"/>
          </a:xfrm>
          <a:prstGeom prst="ellipse">
            <a:avLst/>
          </a:prstGeom>
          <a:solidFill>
            <a:srgbClr val="F28C28"/>
          </a:solidFill>
          <a:ln/>
        </p:spPr>
      </p:sp>
      <p:pic>
        <p:nvPicPr>
          <p:cNvPr id="42" name="Image 9" descr="C:\Users\batul\AppData\Local\Temp\claude\C--laragon-www-suiteia\297df873-1046-41ae-a4ed-debcf1dfbb2b\scratchpad\bloque1\assets\ic_phone_0A2540.png">    </p:cNvPr>
          <p:cNvPicPr>
            <a:picLocks noChangeAspect="1"/>
          </p:cNvPicPr>
          <p:nvPr/>
        </p:nvPicPr>
        <p:blipFill>
          <a:blip r:embed="rId10"/>
          <a:stretch>
            <a:fillRect/>
          </a:stretch>
        </p:blipFill>
        <p:spPr>
          <a:xfrm>
            <a:off x="1183234" y="5160874"/>
            <a:ext cx="285293" cy="285293"/>
          </a:xfrm>
          <a:prstGeom prst="rect">
            <a:avLst/>
          </a:prstGeom>
        </p:spPr>
      </p:pic>
      <p:sp>
        <p:nvSpPr>
          <p:cNvPr id="43" name="Text 31"/>
          <p:cNvSpPr/>
          <p:nvPr/>
        </p:nvSpPr>
        <p:spPr>
          <a:xfrm>
            <a:off x="1755648" y="4809744"/>
            <a:ext cx="1490472" cy="987552"/>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Cobranza</a:t>
            </a:r>
            <a:endParaRPr lang="en-US" sz="1400" dirty="0"/>
          </a:p>
        </p:txBody>
      </p:sp>
      <p:sp>
        <p:nvSpPr>
          <p:cNvPr id="44" name="Shape 32"/>
          <p:cNvSpPr/>
          <p:nvPr/>
        </p:nvSpPr>
        <p:spPr>
          <a:xfrm>
            <a:off x="3584448" y="4809744"/>
            <a:ext cx="2542032" cy="987552"/>
          </a:xfrm>
          <a:prstGeom prst="roundRect">
            <a:avLst>
              <a:gd name="adj" fmla="val 9259"/>
            </a:avLst>
          </a:prstGeom>
          <a:solidFill>
            <a:srgbClr val="10314F"/>
          </a:solidFill>
          <a:ln w="12700">
            <a:solidFill>
              <a:srgbClr val="2A4E74"/>
            </a:solidFill>
            <a:prstDash val="solid"/>
          </a:ln>
        </p:spPr>
      </p:sp>
      <p:sp>
        <p:nvSpPr>
          <p:cNvPr id="45" name="Shape 33"/>
          <p:cNvSpPr/>
          <p:nvPr/>
        </p:nvSpPr>
        <p:spPr>
          <a:xfrm>
            <a:off x="3813048" y="5029200"/>
            <a:ext cx="548640" cy="548640"/>
          </a:xfrm>
          <a:prstGeom prst="ellipse">
            <a:avLst/>
          </a:prstGeom>
          <a:solidFill>
            <a:srgbClr val="F28C28"/>
          </a:solidFill>
          <a:ln/>
        </p:spPr>
      </p:sp>
      <p:pic>
        <p:nvPicPr>
          <p:cNvPr id="46" name="Image 10" descr="C:\Users\batul\AppData\Local\Temp\claude\C--laragon-www-suiteia\297df873-1046-41ae-a4ed-debcf1dfbb2b\scratchpad\bloque1\assets\ic_target_0A2540.png">    </p:cNvPr>
          <p:cNvPicPr>
            <a:picLocks noChangeAspect="1"/>
          </p:cNvPicPr>
          <p:nvPr/>
        </p:nvPicPr>
        <p:blipFill>
          <a:blip r:embed="rId11"/>
          <a:stretch>
            <a:fillRect/>
          </a:stretch>
        </p:blipFill>
        <p:spPr>
          <a:xfrm>
            <a:off x="3944722" y="5160874"/>
            <a:ext cx="285293" cy="285293"/>
          </a:xfrm>
          <a:prstGeom prst="rect">
            <a:avLst/>
          </a:prstGeom>
        </p:spPr>
      </p:pic>
      <p:sp>
        <p:nvSpPr>
          <p:cNvPr id="47" name="Text 34"/>
          <p:cNvSpPr/>
          <p:nvPr/>
        </p:nvSpPr>
        <p:spPr>
          <a:xfrm>
            <a:off x="4517136" y="4809744"/>
            <a:ext cx="1490472" cy="987552"/>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Prospectos</a:t>
            </a:r>
            <a:endParaRPr lang="en-US" sz="1400" dirty="0"/>
          </a:p>
        </p:txBody>
      </p:sp>
      <p:sp>
        <p:nvSpPr>
          <p:cNvPr id="48" name="Shape 35"/>
          <p:cNvSpPr/>
          <p:nvPr/>
        </p:nvSpPr>
        <p:spPr>
          <a:xfrm>
            <a:off x="6345936" y="4809744"/>
            <a:ext cx="2542032" cy="987552"/>
          </a:xfrm>
          <a:prstGeom prst="roundRect">
            <a:avLst>
              <a:gd name="adj" fmla="val 9259"/>
            </a:avLst>
          </a:prstGeom>
          <a:solidFill>
            <a:srgbClr val="10314F"/>
          </a:solidFill>
          <a:ln w="12700">
            <a:solidFill>
              <a:srgbClr val="2A4E74"/>
            </a:solidFill>
            <a:prstDash val="solid"/>
          </a:ln>
        </p:spPr>
      </p:sp>
      <p:sp>
        <p:nvSpPr>
          <p:cNvPr id="49" name="Shape 36"/>
          <p:cNvSpPr/>
          <p:nvPr/>
        </p:nvSpPr>
        <p:spPr>
          <a:xfrm>
            <a:off x="6574536" y="5029200"/>
            <a:ext cx="548640" cy="548640"/>
          </a:xfrm>
          <a:prstGeom prst="ellipse">
            <a:avLst/>
          </a:prstGeom>
          <a:solidFill>
            <a:srgbClr val="F28C28"/>
          </a:solidFill>
          <a:ln/>
        </p:spPr>
      </p:sp>
      <p:pic>
        <p:nvPicPr>
          <p:cNvPr id="50" name="Image 11" descr="C:\Users\batul\AppData\Local\Temp\claude\C--laragon-www-suiteia\297df873-1046-41ae-a4ed-debcf1dfbb2b\scratchpad\bloque1\assets\ic_dollar_0A2540.png">    </p:cNvPr>
          <p:cNvPicPr>
            <a:picLocks noChangeAspect="1"/>
          </p:cNvPicPr>
          <p:nvPr/>
        </p:nvPicPr>
        <p:blipFill>
          <a:blip r:embed="rId12"/>
          <a:stretch>
            <a:fillRect/>
          </a:stretch>
        </p:blipFill>
        <p:spPr>
          <a:xfrm>
            <a:off x="6706210" y="5160874"/>
            <a:ext cx="285293" cy="285293"/>
          </a:xfrm>
          <a:prstGeom prst="rect">
            <a:avLst/>
          </a:prstGeom>
        </p:spPr>
      </p:pic>
      <p:sp>
        <p:nvSpPr>
          <p:cNvPr id="51" name="Text 37"/>
          <p:cNvSpPr/>
          <p:nvPr/>
        </p:nvSpPr>
        <p:spPr>
          <a:xfrm>
            <a:off x="7278624" y="4809744"/>
            <a:ext cx="1490472" cy="987552"/>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Captaciones</a:t>
            </a:r>
            <a:endParaRPr lang="en-US" sz="1400" dirty="0"/>
          </a:p>
        </p:txBody>
      </p:sp>
      <p:sp>
        <p:nvSpPr>
          <p:cNvPr id="52" name="Shape 38"/>
          <p:cNvSpPr/>
          <p:nvPr/>
        </p:nvSpPr>
        <p:spPr>
          <a:xfrm>
            <a:off x="9107424" y="4809744"/>
            <a:ext cx="2542032" cy="987552"/>
          </a:xfrm>
          <a:prstGeom prst="roundRect">
            <a:avLst>
              <a:gd name="adj" fmla="val 9259"/>
            </a:avLst>
          </a:prstGeom>
          <a:solidFill>
            <a:srgbClr val="10314F"/>
          </a:solidFill>
          <a:ln w="12700">
            <a:solidFill>
              <a:srgbClr val="2A4E74"/>
            </a:solidFill>
            <a:prstDash val="solid"/>
          </a:ln>
        </p:spPr>
      </p:sp>
      <p:sp>
        <p:nvSpPr>
          <p:cNvPr id="53" name="Shape 39"/>
          <p:cNvSpPr/>
          <p:nvPr/>
        </p:nvSpPr>
        <p:spPr>
          <a:xfrm>
            <a:off x="9336024" y="5029200"/>
            <a:ext cx="548640" cy="548640"/>
          </a:xfrm>
          <a:prstGeom prst="ellipse">
            <a:avLst/>
          </a:prstGeom>
          <a:solidFill>
            <a:srgbClr val="F28C28"/>
          </a:solidFill>
          <a:ln/>
        </p:spPr>
      </p:sp>
      <p:pic>
        <p:nvPicPr>
          <p:cNvPr id="54" name="Image 12" descr="C:\Users\batul\AppData\Local\Temp\claude\C--laragon-www-suiteia\297df873-1046-41ae-a4ed-debcf1dfbb2b\scratchpad\bloque1\assets\ic_file_0A2540.png">    </p:cNvPr>
          <p:cNvPicPr>
            <a:picLocks noChangeAspect="1"/>
          </p:cNvPicPr>
          <p:nvPr/>
        </p:nvPicPr>
        <p:blipFill>
          <a:blip r:embed="rId13"/>
          <a:stretch>
            <a:fillRect/>
          </a:stretch>
        </p:blipFill>
        <p:spPr>
          <a:xfrm>
            <a:off x="9467698" y="5160874"/>
            <a:ext cx="285293" cy="285293"/>
          </a:xfrm>
          <a:prstGeom prst="rect">
            <a:avLst/>
          </a:prstGeom>
        </p:spPr>
      </p:pic>
      <p:sp>
        <p:nvSpPr>
          <p:cNvPr id="55" name="Text 40"/>
          <p:cNvSpPr/>
          <p:nvPr/>
        </p:nvSpPr>
        <p:spPr>
          <a:xfrm>
            <a:off x="10040112" y="4809744"/>
            <a:ext cx="1490472" cy="987552"/>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Documentos</a:t>
            </a:r>
            <a:endParaRPr lang="en-US" sz="1400" dirty="0"/>
          </a:p>
        </p:txBody>
      </p:sp>
      <p:sp>
        <p:nvSpPr>
          <p:cNvPr id="56" name="Text 41"/>
          <p:cNvSpPr/>
          <p:nvPr/>
        </p:nvSpPr>
        <p:spPr>
          <a:xfrm>
            <a:off x="822960" y="5943600"/>
            <a:ext cx="10515600" cy="457200"/>
          </a:xfrm>
          <a:prstGeom prst="rect">
            <a:avLst/>
          </a:prstGeom>
          <a:noFill/>
          <a:ln/>
        </p:spPr>
        <p:txBody>
          <a:bodyPr wrap="square" lIns="0" tIns="0" rIns="0" bIns="0" rtlCol="0" anchor="ctr"/>
          <a:lstStyle/>
          <a:p>
            <a:pPr indent="0" marL="0">
              <a:buNone/>
            </a:pPr>
            <a:r>
              <a:rPr lang="en-US" sz="1600" b="1" dirty="0">
                <a:solidFill>
                  <a:srgbClr val="F28C28"/>
                </a:solidFill>
                <a:latin typeface="Arial" pitchFamily="34" charset="0"/>
                <a:ea typeface="Arial" pitchFamily="34" charset="-122"/>
                <a:cs typeface="Arial" pitchFamily="34" charset="-120"/>
              </a:rPr>
              <a:t>Lo que más pidieron —la cobranza— ya está construido. </a:t>
            </a:r>
            <a:pPr indent="0" marL="0">
              <a:buNone/>
            </a:pPr>
            <a:r>
              <a:rPr lang="en-US" sz="1600" b="1" dirty="0">
                <a:solidFill>
                  <a:srgbClr val="FFFFFF"/>
                </a:solidFill>
                <a:latin typeface="Arial" pitchFamily="34" charset="0"/>
                <a:ea typeface="Arial" pitchFamily="34" charset="-122"/>
                <a:cs typeface="Arial" pitchFamily="34" charset="-120"/>
              </a:rPr>
              <a:t>En el siguiente bloque lo recorremos en vivo.</a:t>
            </a:r>
            <a:endParaRPr lang="en-US" sz="1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title.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22</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777240" y="1554480"/>
            <a:ext cx="10607040" cy="1737360"/>
          </a:xfrm>
          <a:prstGeom prst="rect">
            <a:avLst/>
          </a:prstGeom>
          <a:noFill/>
          <a:ln/>
        </p:spPr>
        <p:txBody>
          <a:bodyPr wrap="square" lIns="0" tIns="0" rIns="0" bIns="0" rtlCol="0" anchor="ctr"/>
          <a:lstStyle/>
          <a:p>
            <a:pPr indent="0" marL="0">
              <a:lnSpc>
                <a:spcPts val="5000"/>
              </a:lnSpc>
              <a:buNone/>
            </a:pPr>
            <a:r>
              <a:rPr lang="en-US" sz="4000" b="1" dirty="0">
                <a:solidFill>
                  <a:srgbClr val="FFFFFF"/>
                </a:solidFill>
                <a:latin typeface="Arial" pitchFamily="34" charset="0"/>
                <a:ea typeface="Arial" pitchFamily="34" charset="-122"/>
                <a:cs typeface="Arial" pitchFamily="34" charset="-120"/>
              </a:rPr>
              <a:t>La mejor forma de perderle</a:t>
            </a:r>
            <a:endParaRPr lang="en-US" sz="4000" dirty="0"/>
          </a:p>
          <a:p>
            <a:pPr indent="0" marL="0">
              <a:lnSpc>
                <a:spcPts val="5000"/>
              </a:lnSpc>
              <a:buNone/>
            </a:pPr>
            <a:r>
              <a:rPr lang="en-US" sz="4000" b="1" dirty="0">
                <a:solidFill>
                  <a:srgbClr val="FFFFFF"/>
                </a:solidFill>
                <a:latin typeface="Arial" pitchFamily="34" charset="0"/>
                <a:ea typeface="Arial" pitchFamily="34" charset="-122"/>
                <a:cs typeface="Arial" pitchFamily="34" charset="-120"/>
              </a:rPr>
              <a:t>el miedo a la IA…</a:t>
            </a:r>
            <a:endParaRPr lang="en-US" sz="4000" dirty="0"/>
          </a:p>
        </p:txBody>
      </p:sp>
      <p:sp>
        <p:nvSpPr>
          <p:cNvPr id="6" name="Text 3"/>
          <p:cNvSpPr/>
          <p:nvPr/>
        </p:nvSpPr>
        <p:spPr>
          <a:xfrm>
            <a:off x="777240" y="3246120"/>
            <a:ext cx="10607040" cy="1005840"/>
          </a:xfrm>
          <a:prstGeom prst="rect">
            <a:avLst/>
          </a:prstGeom>
          <a:noFill/>
          <a:ln/>
        </p:spPr>
        <p:txBody>
          <a:bodyPr wrap="square" lIns="0" tIns="0" rIns="0" bIns="0" rtlCol="0" anchor="ctr"/>
          <a:lstStyle/>
          <a:p>
            <a:pPr indent="0" marL="0">
              <a:buNone/>
            </a:pPr>
            <a:r>
              <a:rPr lang="en-US" sz="5400" b="1" dirty="0">
                <a:solidFill>
                  <a:srgbClr val="F28C28"/>
                </a:solidFill>
                <a:latin typeface="Arial" pitchFamily="34" charset="0"/>
                <a:ea typeface="Arial" pitchFamily="34" charset="-122"/>
                <a:cs typeface="Arial" pitchFamily="34" charset="-120"/>
              </a:rPr>
              <a:t>es usándola.</a:t>
            </a:r>
            <a:endParaRPr lang="en-US" sz="5400" dirty="0"/>
          </a:p>
        </p:txBody>
      </p:sp>
      <p:sp>
        <p:nvSpPr>
          <p:cNvPr id="7" name="Text 4"/>
          <p:cNvSpPr/>
          <p:nvPr/>
        </p:nvSpPr>
        <p:spPr>
          <a:xfrm>
            <a:off x="822960" y="4663440"/>
            <a:ext cx="5486400" cy="548640"/>
          </a:xfrm>
          <a:prstGeom prst="rect">
            <a:avLst/>
          </a:prstGeom>
          <a:noFill/>
          <a:ln/>
        </p:spPr>
        <p:txBody>
          <a:bodyPr wrap="square" lIns="0" tIns="0" rIns="0" bIns="0" rtlCol="0" anchor="ctr"/>
          <a:lstStyle/>
          <a:p>
            <a:pPr indent="0" marL="0">
              <a:buNone/>
            </a:pPr>
            <a:r>
              <a:rPr lang="en-US" sz="2400" b="1" dirty="0">
                <a:solidFill>
                  <a:srgbClr val="FFFFFF"/>
                </a:solidFill>
                <a:latin typeface="Arial" pitchFamily="34" charset="0"/>
                <a:ea typeface="Arial" pitchFamily="34" charset="-122"/>
                <a:cs typeface="Arial" pitchFamily="34" charset="-120"/>
              </a:rPr>
              <a:t>¿Preguntas?</a:t>
            </a:r>
            <a:endParaRPr lang="en-US" sz="2400" dirty="0"/>
          </a:p>
        </p:txBody>
      </p:sp>
      <p:sp>
        <p:nvSpPr>
          <p:cNvPr id="8" name="Text 5"/>
          <p:cNvSpPr/>
          <p:nvPr/>
        </p:nvSpPr>
        <p:spPr>
          <a:xfrm>
            <a:off x="822960" y="5989320"/>
            <a:ext cx="10058400" cy="365760"/>
          </a:xfrm>
          <a:prstGeom prst="rect">
            <a:avLst/>
          </a:prstGeom>
          <a:noFill/>
          <a:ln/>
        </p:spPr>
        <p:txBody>
          <a:bodyPr wrap="square" lIns="0" tIns="0" rIns="0" bIns="0" rtlCol="0" anchor="ctr"/>
          <a:lstStyle/>
          <a:p>
            <a:pPr indent="0" marL="0">
              <a:buNone/>
            </a:pPr>
            <a:r>
              <a:rPr lang="en-US" sz="1300" dirty="0">
                <a:solidFill>
                  <a:srgbClr val="AFC3D8"/>
                </a:solidFill>
                <a:latin typeface="Arial" pitchFamily="34" charset="0"/>
                <a:ea typeface="Arial" pitchFamily="34" charset="-122"/>
                <a:cs typeface="Arial" pitchFamily="34" charset="-120"/>
              </a:rPr>
              <a:t>GEOMASTERSOLUTIONS S.A.S.  ·  info@geomastersolutions.com  ·  0984682920</a:t>
            </a:r>
            <a:endParaRPr lang="en-US" sz="1300" dirty="0"/>
          </a:p>
        </p:txBody>
      </p:sp>
      <p:sp>
        <p:nvSpPr>
          <p:cNvPr id="9" name="Shape 6"/>
          <p:cNvSpPr/>
          <p:nvPr/>
        </p:nvSpPr>
        <p:spPr>
          <a:xfrm>
            <a:off x="9601200" y="2057400"/>
            <a:ext cx="1554480" cy="1554480"/>
          </a:xfrm>
          <a:prstGeom prst="ellipse">
            <a:avLst/>
          </a:prstGeom>
          <a:solidFill>
            <a:srgbClr val="F28C28"/>
          </a:solidFill>
          <a:ln/>
        </p:spPr>
      </p:sp>
      <p:pic>
        <p:nvPicPr>
          <p:cNvPr id="10" name="Image 1" descr="C:\Users\batul\AppData\Local\Temp\claude\C--laragon-www-suiteia\297df873-1046-41ae-a4ed-debcf1dfbb2b\scratchpad\bloque1\assets\ic_help_0A2540.png">    </p:cNvPr>
          <p:cNvPicPr>
            <a:picLocks noChangeAspect="1"/>
          </p:cNvPicPr>
          <p:nvPr/>
        </p:nvPicPr>
        <p:blipFill>
          <a:blip r:embed="rId2"/>
          <a:stretch>
            <a:fillRect/>
          </a:stretch>
        </p:blipFill>
        <p:spPr>
          <a:xfrm>
            <a:off x="9974275" y="2430475"/>
            <a:ext cx="808330" cy="80833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content.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3</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822960" y="685800"/>
            <a:ext cx="73152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ENCUESTA INSTITUCIONAL  ·  18 RESPUESTAS</a:t>
            </a:r>
            <a:endParaRPr lang="en-US" sz="1200" dirty="0"/>
          </a:p>
        </p:txBody>
      </p:sp>
      <p:sp>
        <p:nvSpPr>
          <p:cNvPr id="6" name="Text 3"/>
          <p:cNvSpPr/>
          <p:nvPr/>
        </p:nvSpPr>
        <p:spPr>
          <a:xfrm>
            <a:off x="777240" y="1051560"/>
            <a:ext cx="10607040" cy="822960"/>
          </a:xfrm>
          <a:prstGeom prst="rect">
            <a:avLst/>
          </a:prstGeom>
          <a:noFill/>
          <a:ln/>
        </p:spPr>
        <p:txBody>
          <a:bodyPr wrap="square" lIns="0" tIns="0" rIns="0" bIns="0" rtlCol="0" anchor="ctr"/>
          <a:lstStyle/>
          <a:p>
            <a:pPr indent="0" marL="0">
              <a:buNone/>
            </a:pPr>
            <a:r>
              <a:rPr lang="en-US" sz="3400" b="1" dirty="0">
                <a:solidFill>
                  <a:srgbClr val="FFFFFF"/>
                </a:solidFill>
                <a:latin typeface="Arial" pitchFamily="34" charset="0"/>
                <a:ea typeface="Arial" pitchFamily="34" charset="-122"/>
                <a:cs typeface="Arial" pitchFamily="34" charset="-120"/>
              </a:rPr>
              <a:t>No lo decimos nosotros: lo dijeron ustedes</a:t>
            </a:r>
            <a:endParaRPr lang="en-US" sz="3400" dirty="0"/>
          </a:p>
        </p:txBody>
      </p:sp>
      <p:sp>
        <p:nvSpPr>
          <p:cNvPr id="7" name="Shape 4"/>
          <p:cNvSpPr/>
          <p:nvPr/>
        </p:nvSpPr>
        <p:spPr>
          <a:xfrm>
            <a:off x="822960" y="2148840"/>
            <a:ext cx="4023360" cy="1828800"/>
          </a:xfrm>
          <a:prstGeom prst="roundRect">
            <a:avLst>
              <a:gd name="adj" fmla="val 5000"/>
            </a:avLst>
          </a:prstGeom>
          <a:solidFill>
            <a:srgbClr val="16406B"/>
          </a:solidFill>
          <a:ln w="12700">
            <a:solidFill>
              <a:srgbClr val="2A4E74"/>
            </a:solidFill>
            <a:prstDash val="solid"/>
          </a:ln>
        </p:spPr>
      </p:sp>
      <p:sp>
        <p:nvSpPr>
          <p:cNvPr id="8" name="Text 5"/>
          <p:cNvSpPr/>
          <p:nvPr/>
        </p:nvSpPr>
        <p:spPr>
          <a:xfrm>
            <a:off x="822960" y="2331720"/>
            <a:ext cx="4023360" cy="914400"/>
          </a:xfrm>
          <a:prstGeom prst="rect">
            <a:avLst/>
          </a:prstGeom>
          <a:noFill/>
          <a:ln/>
        </p:spPr>
        <p:txBody>
          <a:bodyPr wrap="square" lIns="0" tIns="0" rIns="0" bIns="0" rtlCol="0" anchor="ctr"/>
          <a:lstStyle/>
          <a:p>
            <a:pPr algn="ctr" indent="0" marL="0">
              <a:buNone/>
            </a:pPr>
            <a:r>
              <a:rPr lang="en-US" sz="4800" b="1" dirty="0">
                <a:solidFill>
                  <a:srgbClr val="F28C28"/>
                </a:solidFill>
                <a:latin typeface="Arial" pitchFamily="34" charset="0"/>
                <a:ea typeface="Arial" pitchFamily="34" charset="-122"/>
                <a:cs typeface="Arial" pitchFamily="34" charset="-120"/>
              </a:rPr>
              <a:t>89%</a:t>
            </a:r>
            <a:endParaRPr lang="en-US" sz="4800" dirty="0"/>
          </a:p>
        </p:txBody>
      </p:sp>
      <p:sp>
        <p:nvSpPr>
          <p:cNvPr id="9" name="Text 6"/>
          <p:cNvSpPr/>
          <p:nvPr/>
        </p:nvSpPr>
        <p:spPr>
          <a:xfrm>
            <a:off x="822960" y="3291840"/>
            <a:ext cx="4023360" cy="640080"/>
          </a:xfrm>
          <a:prstGeom prst="rect">
            <a:avLst/>
          </a:prstGeom>
          <a:noFill/>
          <a:ln/>
        </p:spPr>
        <p:txBody>
          <a:bodyPr wrap="square" lIns="0" tIns="0" rIns="0" bIns="0" rtlCol="0" anchor="ctr"/>
          <a:lstStyle/>
          <a:p>
            <a:pPr algn="ctr" indent="0" marL="0">
              <a:buNone/>
            </a:pPr>
            <a:r>
              <a:rPr lang="en-US" sz="1300" dirty="0">
                <a:solidFill>
                  <a:srgbClr val="FFFFFF"/>
                </a:solidFill>
                <a:latin typeface="Arial" pitchFamily="34" charset="0"/>
                <a:ea typeface="Arial" pitchFamily="34" charset="-122"/>
                <a:cs typeface="Arial" pitchFamily="34" charset="-120"/>
              </a:rPr>
              <a:t>ya usa IA al menos</a:t>
            </a:r>
            <a:endParaRPr lang="en-US" sz="1300" dirty="0"/>
          </a:p>
          <a:p>
            <a:pPr algn="ctr" indent="0" marL="0">
              <a:buNone/>
            </a:pPr>
            <a:r>
              <a:rPr lang="en-US" sz="1300" dirty="0">
                <a:solidFill>
                  <a:srgbClr val="FFFFFF"/>
                </a:solidFill>
                <a:latin typeface="Arial" pitchFamily="34" charset="0"/>
                <a:ea typeface="Arial" pitchFamily="34" charset="-122"/>
                <a:cs typeface="Arial" pitchFamily="34" charset="-120"/>
              </a:rPr>
              <a:t>ocasionalmente</a:t>
            </a:r>
            <a:endParaRPr lang="en-US" sz="1300" dirty="0"/>
          </a:p>
        </p:txBody>
      </p:sp>
      <p:sp>
        <p:nvSpPr>
          <p:cNvPr id="10" name="Shape 7"/>
          <p:cNvSpPr/>
          <p:nvPr/>
        </p:nvSpPr>
        <p:spPr>
          <a:xfrm>
            <a:off x="822960" y="4206240"/>
            <a:ext cx="4023360" cy="1828800"/>
          </a:xfrm>
          <a:prstGeom prst="roundRect">
            <a:avLst>
              <a:gd name="adj" fmla="val 5000"/>
            </a:avLst>
          </a:prstGeom>
          <a:solidFill>
            <a:srgbClr val="10314F"/>
          </a:solidFill>
          <a:ln w="12700">
            <a:solidFill>
              <a:srgbClr val="2A4E74"/>
            </a:solidFill>
            <a:prstDash val="solid"/>
          </a:ln>
        </p:spPr>
      </p:sp>
      <p:sp>
        <p:nvSpPr>
          <p:cNvPr id="11" name="Text 8"/>
          <p:cNvSpPr/>
          <p:nvPr/>
        </p:nvSpPr>
        <p:spPr>
          <a:xfrm>
            <a:off x="822960" y="4389120"/>
            <a:ext cx="4023360" cy="914400"/>
          </a:xfrm>
          <a:prstGeom prst="rect">
            <a:avLst/>
          </a:prstGeom>
          <a:noFill/>
          <a:ln/>
        </p:spPr>
        <p:txBody>
          <a:bodyPr wrap="square" lIns="0" tIns="0" rIns="0" bIns="0" rtlCol="0" anchor="ctr"/>
          <a:lstStyle/>
          <a:p>
            <a:pPr algn="ctr" indent="0" marL="0">
              <a:buNone/>
            </a:pPr>
            <a:r>
              <a:rPr lang="en-US" sz="4000" b="1" dirty="0">
                <a:solidFill>
                  <a:srgbClr val="FFFFFF"/>
                </a:solidFill>
                <a:latin typeface="Arial" pitchFamily="34" charset="0"/>
                <a:ea typeface="Arial" pitchFamily="34" charset="-122"/>
                <a:cs typeface="Arial" pitchFamily="34" charset="-120"/>
              </a:rPr>
              <a:t>8 de 18</a:t>
            </a:r>
            <a:endParaRPr lang="en-US" sz="4000" dirty="0"/>
          </a:p>
        </p:txBody>
      </p:sp>
      <p:sp>
        <p:nvSpPr>
          <p:cNvPr id="12" name="Text 9"/>
          <p:cNvSpPr/>
          <p:nvPr/>
        </p:nvSpPr>
        <p:spPr>
          <a:xfrm>
            <a:off x="822960" y="5303520"/>
            <a:ext cx="4023360" cy="640080"/>
          </a:xfrm>
          <a:prstGeom prst="rect">
            <a:avLst/>
          </a:prstGeom>
          <a:noFill/>
          <a:ln/>
        </p:spPr>
        <p:txBody>
          <a:bodyPr wrap="square" lIns="0" tIns="0" rIns="0" bIns="0" rtlCol="0" anchor="ctr"/>
          <a:lstStyle/>
          <a:p>
            <a:pPr algn="ctr" indent="0" marL="0">
              <a:buNone/>
            </a:pPr>
            <a:r>
              <a:rPr lang="en-US" sz="1300" dirty="0">
                <a:solidFill>
                  <a:srgbClr val="AFC3D8"/>
                </a:solidFill>
                <a:latin typeface="Arial" pitchFamily="34" charset="0"/>
                <a:ea typeface="Arial" pitchFamily="34" charset="-122"/>
                <a:cs typeface="Arial" pitchFamily="34" charset="-120"/>
              </a:rPr>
              <a:t>la usan casi</a:t>
            </a:r>
            <a:endParaRPr lang="en-US" sz="1300" dirty="0"/>
          </a:p>
          <a:p>
            <a:pPr algn="ctr" indent="0" marL="0">
              <a:buNone/>
            </a:pPr>
            <a:r>
              <a:rPr lang="en-US" sz="1300" dirty="0">
                <a:solidFill>
                  <a:srgbClr val="AFC3D8"/>
                </a:solidFill>
                <a:latin typeface="Arial" pitchFamily="34" charset="0"/>
                <a:ea typeface="Arial" pitchFamily="34" charset="-122"/>
                <a:cs typeface="Arial" pitchFamily="34" charset="-120"/>
              </a:rPr>
              <a:t>todos los días</a:t>
            </a:r>
            <a:endParaRPr lang="en-US" sz="1300" dirty="0"/>
          </a:p>
        </p:txBody>
      </p:sp>
      <p:sp>
        <p:nvSpPr>
          <p:cNvPr id="13" name="Text 10"/>
          <p:cNvSpPr/>
          <p:nvPr/>
        </p:nvSpPr>
        <p:spPr>
          <a:xfrm>
            <a:off x="5349240" y="2148840"/>
            <a:ext cx="6035040" cy="365760"/>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Herramientas que ya conocen o usan:</a:t>
            </a:r>
            <a:endParaRPr lang="en-US" sz="1400" dirty="0"/>
          </a:p>
        </p:txBody>
      </p:sp>
      <p:sp>
        <p:nvSpPr>
          <p:cNvPr id="14" name="Text 11"/>
          <p:cNvSpPr/>
          <p:nvPr/>
        </p:nvSpPr>
        <p:spPr>
          <a:xfrm>
            <a:off x="5349240" y="2697480"/>
            <a:ext cx="2331720" cy="457200"/>
          </a:xfrm>
          <a:prstGeom prst="rect">
            <a:avLst/>
          </a:prstGeom>
          <a:noFill/>
          <a:ln/>
        </p:spPr>
        <p:txBody>
          <a:bodyPr wrap="square" lIns="0" tIns="0" rIns="0" bIns="0" rtlCol="0" anchor="ctr"/>
          <a:lstStyle/>
          <a:p>
            <a:pPr indent="0" marL="0">
              <a:buNone/>
            </a:pPr>
            <a:r>
              <a:rPr lang="en-US" sz="1250" dirty="0">
                <a:solidFill>
                  <a:srgbClr val="AFC3D8"/>
                </a:solidFill>
                <a:latin typeface="Arial" pitchFamily="34" charset="0"/>
                <a:ea typeface="Arial" pitchFamily="34" charset="-122"/>
                <a:cs typeface="Arial" pitchFamily="34" charset="-120"/>
              </a:rPr>
              <a:t>ChatGPT</a:t>
            </a:r>
            <a:endParaRPr lang="en-US" sz="1250" dirty="0"/>
          </a:p>
        </p:txBody>
      </p:sp>
      <p:sp>
        <p:nvSpPr>
          <p:cNvPr id="15" name="Shape 12"/>
          <p:cNvSpPr/>
          <p:nvPr/>
        </p:nvSpPr>
        <p:spPr>
          <a:xfrm>
            <a:off x="7772400" y="2770632"/>
            <a:ext cx="3474720" cy="329184"/>
          </a:xfrm>
          <a:prstGeom prst="roundRect">
            <a:avLst>
              <a:gd name="adj" fmla="val 50000"/>
            </a:avLst>
          </a:prstGeom>
          <a:solidFill>
            <a:srgbClr val="F28C28"/>
          </a:solidFill>
          <a:ln/>
        </p:spPr>
      </p:sp>
      <p:sp>
        <p:nvSpPr>
          <p:cNvPr id="16" name="Text 13"/>
          <p:cNvSpPr/>
          <p:nvPr/>
        </p:nvSpPr>
        <p:spPr>
          <a:xfrm>
            <a:off x="11320272" y="2697480"/>
            <a:ext cx="548640" cy="457200"/>
          </a:xfrm>
          <a:prstGeom prst="rect">
            <a:avLst/>
          </a:prstGeom>
          <a:noFill/>
          <a:ln/>
        </p:spPr>
        <p:txBody>
          <a:bodyPr wrap="square" lIns="0" tIns="0" rIns="0" bIns="0" rtlCol="0" anchor="ctr"/>
          <a:lstStyle/>
          <a:p>
            <a:pPr indent="0" marL="0">
              <a:buNone/>
            </a:pPr>
            <a:r>
              <a:rPr lang="en-US" sz="1300" b="1" dirty="0">
                <a:solidFill>
                  <a:srgbClr val="F28C28"/>
                </a:solidFill>
                <a:latin typeface="Arial" pitchFamily="34" charset="0"/>
                <a:ea typeface="Arial" pitchFamily="34" charset="-122"/>
                <a:cs typeface="Arial" pitchFamily="34" charset="-120"/>
              </a:rPr>
              <a:t>15</a:t>
            </a:r>
            <a:endParaRPr lang="en-US" sz="1300" dirty="0"/>
          </a:p>
        </p:txBody>
      </p:sp>
      <p:sp>
        <p:nvSpPr>
          <p:cNvPr id="17" name="Text 14"/>
          <p:cNvSpPr/>
          <p:nvPr/>
        </p:nvSpPr>
        <p:spPr>
          <a:xfrm>
            <a:off x="5349240" y="3355848"/>
            <a:ext cx="2331720" cy="457200"/>
          </a:xfrm>
          <a:prstGeom prst="rect">
            <a:avLst/>
          </a:prstGeom>
          <a:noFill/>
          <a:ln/>
        </p:spPr>
        <p:txBody>
          <a:bodyPr wrap="square" lIns="0" tIns="0" rIns="0" bIns="0" rtlCol="0" anchor="ctr"/>
          <a:lstStyle/>
          <a:p>
            <a:pPr indent="0" marL="0">
              <a:buNone/>
            </a:pPr>
            <a:r>
              <a:rPr lang="en-US" sz="1250" dirty="0">
                <a:solidFill>
                  <a:srgbClr val="AFC3D8"/>
                </a:solidFill>
                <a:latin typeface="Arial" pitchFamily="34" charset="0"/>
                <a:ea typeface="Arial" pitchFamily="34" charset="-122"/>
                <a:cs typeface="Arial" pitchFamily="34" charset="-120"/>
              </a:rPr>
              <a:t>Gemini</a:t>
            </a:r>
            <a:endParaRPr lang="en-US" sz="1250" dirty="0"/>
          </a:p>
        </p:txBody>
      </p:sp>
      <p:sp>
        <p:nvSpPr>
          <p:cNvPr id="18" name="Shape 15"/>
          <p:cNvSpPr/>
          <p:nvPr/>
        </p:nvSpPr>
        <p:spPr>
          <a:xfrm>
            <a:off x="7772400" y="3429000"/>
            <a:ext cx="1389888" cy="329184"/>
          </a:xfrm>
          <a:prstGeom prst="roundRect">
            <a:avLst>
              <a:gd name="adj" fmla="val 50000"/>
            </a:avLst>
          </a:prstGeom>
          <a:solidFill>
            <a:srgbClr val="2A4E74"/>
          </a:solidFill>
          <a:ln/>
        </p:spPr>
      </p:sp>
      <p:sp>
        <p:nvSpPr>
          <p:cNvPr id="19" name="Text 16"/>
          <p:cNvSpPr/>
          <p:nvPr/>
        </p:nvSpPr>
        <p:spPr>
          <a:xfrm>
            <a:off x="9235440" y="3355848"/>
            <a:ext cx="548640" cy="45720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6</a:t>
            </a:r>
            <a:endParaRPr lang="en-US" sz="1300" dirty="0"/>
          </a:p>
        </p:txBody>
      </p:sp>
      <p:sp>
        <p:nvSpPr>
          <p:cNvPr id="20" name="Text 17"/>
          <p:cNvSpPr/>
          <p:nvPr/>
        </p:nvSpPr>
        <p:spPr>
          <a:xfrm>
            <a:off x="5349240" y="4014216"/>
            <a:ext cx="2331720" cy="457200"/>
          </a:xfrm>
          <a:prstGeom prst="rect">
            <a:avLst/>
          </a:prstGeom>
          <a:noFill/>
          <a:ln/>
        </p:spPr>
        <p:txBody>
          <a:bodyPr wrap="square" lIns="0" tIns="0" rIns="0" bIns="0" rtlCol="0" anchor="ctr"/>
          <a:lstStyle/>
          <a:p>
            <a:pPr indent="0" marL="0">
              <a:buNone/>
            </a:pPr>
            <a:r>
              <a:rPr lang="en-US" sz="1250" dirty="0">
                <a:solidFill>
                  <a:srgbClr val="AFC3D8"/>
                </a:solidFill>
                <a:latin typeface="Arial" pitchFamily="34" charset="0"/>
                <a:ea typeface="Arial" pitchFamily="34" charset="-122"/>
                <a:cs typeface="Arial" pitchFamily="34" charset="-120"/>
              </a:rPr>
              <a:t>Meta AI (WhatsApp)</a:t>
            </a:r>
            <a:endParaRPr lang="en-US" sz="1250" dirty="0"/>
          </a:p>
        </p:txBody>
      </p:sp>
      <p:sp>
        <p:nvSpPr>
          <p:cNvPr id="21" name="Shape 18"/>
          <p:cNvSpPr/>
          <p:nvPr/>
        </p:nvSpPr>
        <p:spPr>
          <a:xfrm>
            <a:off x="7772400" y="4087368"/>
            <a:ext cx="1389888" cy="329184"/>
          </a:xfrm>
          <a:prstGeom prst="roundRect">
            <a:avLst>
              <a:gd name="adj" fmla="val 50000"/>
            </a:avLst>
          </a:prstGeom>
          <a:solidFill>
            <a:srgbClr val="2A4E74"/>
          </a:solidFill>
          <a:ln/>
        </p:spPr>
      </p:sp>
      <p:sp>
        <p:nvSpPr>
          <p:cNvPr id="22" name="Text 19"/>
          <p:cNvSpPr/>
          <p:nvPr/>
        </p:nvSpPr>
        <p:spPr>
          <a:xfrm>
            <a:off x="9235440" y="4014216"/>
            <a:ext cx="548640" cy="45720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6</a:t>
            </a:r>
            <a:endParaRPr lang="en-US" sz="1300" dirty="0"/>
          </a:p>
        </p:txBody>
      </p:sp>
      <p:sp>
        <p:nvSpPr>
          <p:cNvPr id="23" name="Text 20"/>
          <p:cNvSpPr/>
          <p:nvPr/>
        </p:nvSpPr>
        <p:spPr>
          <a:xfrm>
            <a:off x="5349240" y="4672584"/>
            <a:ext cx="2331720" cy="457200"/>
          </a:xfrm>
          <a:prstGeom prst="rect">
            <a:avLst/>
          </a:prstGeom>
          <a:noFill/>
          <a:ln/>
        </p:spPr>
        <p:txBody>
          <a:bodyPr wrap="square" lIns="0" tIns="0" rIns="0" bIns="0" rtlCol="0" anchor="ctr"/>
          <a:lstStyle/>
          <a:p>
            <a:pPr indent="0" marL="0">
              <a:buNone/>
            </a:pPr>
            <a:r>
              <a:rPr lang="en-US" sz="1250" dirty="0">
                <a:solidFill>
                  <a:srgbClr val="AFC3D8"/>
                </a:solidFill>
                <a:latin typeface="Arial" pitchFamily="34" charset="0"/>
                <a:ea typeface="Arial" pitchFamily="34" charset="-122"/>
                <a:cs typeface="Arial" pitchFamily="34" charset="-120"/>
              </a:rPr>
              <a:t>Copilot</a:t>
            </a:r>
            <a:endParaRPr lang="en-US" sz="1250" dirty="0"/>
          </a:p>
        </p:txBody>
      </p:sp>
      <p:sp>
        <p:nvSpPr>
          <p:cNvPr id="24" name="Shape 21"/>
          <p:cNvSpPr/>
          <p:nvPr/>
        </p:nvSpPr>
        <p:spPr>
          <a:xfrm>
            <a:off x="7772400" y="4745736"/>
            <a:ext cx="694944" cy="329184"/>
          </a:xfrm>
          <a:prstGeom prst="roundRect">
            <a:avLst>
              <a:gd name="adj" fmla="val 50000"/>
            </a:avLst>
          </a:prstGeom>
          <a:solidFill>
            <a:srgbClr val="2A4E74"/>
          </a:solidFill>
          <a:ln/>
        </p:spPr>
      </p:sp>
      <p:sp>
        <p:nvSpPr>
          <p:cNvPr id="25" name="Text 22"/>
          <p:cNvSpPr/>
          <p:nvPr/>
        </p:nvSpPr>
        <p:spPr>
          <a:xfrm>
            <a:off x="8540496" y="4672584"/>
            <a:ext cx="548640" cy="45720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3</a:t>
            </a:r>
            <a:endParaRPr lang="en-US" sz="1300" dirty="0"/>
          </a:p>
        </p:txBody>
      </p:sp>
      <p:sp>
        <p:nvSpPr>
          <p:cNvPr id="26" name="Text 23"/>
          <p:cNvSpPr/>
          <p:nvPr/>
        </p:nvSpPr>
        <p:spPr>
          <a:xfrm>
            <a:off x="5349240" y="5330952"/>
            <a:ext cx="2331720" cy="457200"/>
          </a:xfrm>
          <a:prstGeom prst="rect">
            <a:avLst/>
          </a:prstGeom>
          <a:noFill/>
          <a:ln/>
        </p:spPr>
        <p:txBody>
          <a:bodyPr wrap="square" lIns="0" tIns="0" rIns="0" bIns="0" rtlCol="0" anchor="ctr"/>
          <a:lstStyle/>
          <a:p>
            <a:pPr indent="0" marL="0">
              <a:buNone/>
            </a:pPr>
            <a:r>
              <a:rPr lang="en-US" sz="1250" dirty="0">
                <a:solidFill>
                  <a:srgbClr val="AFC3D8"/>
                </a:solidFill>
                <a:latin typeface="Arial" pitchFamily="34" charset="0"/>
                <a:ea typeface="Arial" pitchFamily="34" charset="-122"/>
                <a:cs typeface="Arial" pitchFamily="34" charset="-120"/>
              </a:rPr>
              <a:t>Claude</a:t>
            </a:r>
            <a:endParaRPr lang="en-US" sz="1250" dirty="0"/>
          </a:p>
        </p:txBody>
      </p:sp>
      <p:sp>
        <p:nvSpPr>
          <p:cNvPr id="27" name="Shape 24"/>
          <p:cNvSpPr/>
          <p:nvPr/>
        </p:nvSpPr>
        <p:spPr>
          <a:xfrm>
            <a:off x="7772400" y="5404104"/>
            <a:ext cx="502920" cy="329184"/>
          </a:xfrm>
          <a:prstGeom prst="roundRect">
            <a:avLst>
              <a:gd name="adj" fmla="val 50000"/>
            </a:avLst>
          </a:prstGeom>
          <a:solidFill>
            <a:srgbClr val="2A4E74"/>
          </a:solidFill>
          <a:ln/>
        </p:spPr>
      </p:sp>
      <p:sp>
        <p:nvSpPr>
          <p:cNvPr id="28" name="Text 25"/>
          <p:cNvSpPr/>
          <p:nvPr/>
        </p:nvSpPr>
        <p:spPr>
          <a:xfrm>
            <a:off x="8348472" y="5330952"/>
            <a:ext cx="548640" cy="45720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1</a:t>
            </a:r>
            <a:endParaRPr lang="en-US" sz="1300" dirty="0"/>
          </a:p>
        </p:txBody>
      </p:sp>
      <p:sp>
        <p:nvSpPr>
          <p:cNvPr id="29" name="Text 26"/>
          <p:cNvSpPr/>
          <p:nvPr/>
        </p:nvSpPr>
        <p:spPr>
          <a:xfrm>
            <a:off x="822960" y="6016752"/>
            <a:ext cx="10607040" cy="365760"/>
          </a:xfrm>
          <a:prstGeom prst="rect">
            <a:avLst/>
          </a:prstGeom>
          <a:noFill/>
          <a:ln/>
        </p:spPr>
        <p:txBody>
          <a:bodyPr wrap="square" lIns="0" tIns="0" rIns="0" bIns="0" rtlCol="0" anchor="ctr"/>
          <a:lstStyle/>
          <a:p>
            <a:pPr indent="0" marL="0">
              <a:buNone/>
            </a:pPr>
            <a:r>
              <a:rPr lang="en-US" sz="1550" b="1" dirty="0">
                <a:solidFill>
                  <a:srgbClr val="FFFFFF"/>
                </a:solidFill>
                <a:latin typeface="Arial" pitchFamily="34" charset="0"/>
                <a:ea typeface="Arial" pitchFamily="34" charset="-122"/>
                <a:cs typeface="Arial" pitchFamily="34" charset="-120"/>
              </a:rPr>
              <a:t>La IA ya está en la cooperativa. </a:t>
            </a:r>
            <a:pPr indent="0" marL="0">
              <a:buNone/>
            </a:pPr>
            <a:r>
              <a:rPr lang="en-US" sz="1550" b="1" dirty="0">
                <a:solidFill>
                  <a:srgbClr val="F28C28"/>
                </a:solidFill>
                <a:latin typeface="Arial" pitchFamily="34" charset="0"/>
                <a:ea typeface="Arial" pitchFamily="34" charset="-122"/>
                <a:cs typeface="Arial" pitchFamily="34" charset="-120"/>
              </a:rPr>
              <a:t>Hoy aprendemos a usarla a propósito y con seguridad.</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content.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4</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822960" y="685800"/>
            <a:ext cx="73152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ENCUESTA INSTITUCIONAL  ·  18 RESPUESTAS</a:t>
            </a:r>
            <a:endParaRPr lang="en-US" sz="1200" dirty="0"/>
          </a:p>
        </p:txBody>
      </p:sp>
      <p:sp>
        <p:nvSpPr>
          <p:cNvPr id="6" name="Text 3"/>
          <p:cNvSpPr/>
          <p:nvPr/>
        </p:nvSpPr>
        <p:spPr>
          <a:xfrm>
            <a:off x="777240" y="1051560"/>
            <a:ext cx="10607040" cy="822960"/>
          </a:xfrm>
          <a:prstGeom prst="rect">
            <a:avLst/>
          </a:prstGeom>
          <a:noFill/>
          <a:ln/>
        </p:spPr>
        <p:txBody>
          <a:bodyPr wrap="square" lIns="0" tIns="0" rIns="0" bIns="0" rtlCol="0" anchor="ctr"/>
          <a:lstStyle/>
          <a:p>
            <a:pPr indent="0" marL="0">
              <a:buNone/>
            </a:pPr>
            <a:r>
              <a:rPr lang="en-US" sz="3400" b="1" dirty="0">
                <a:solidFill>
                  <a:srgbClr val="FFFFFF"/>
                </a:solidFill>
                <a:latin typeface="Arial" pitchFamily="34" charset="0"/>
                <a:ea typeface="Arial" pitchFamily="34" charset="-122"/>
                <a:cs typeface="Arial" pitchFamily="34" charset="-120"/>
              </a:rPr>
              <a:t>Lo que les quita tiempo… y lo que les preocupa</a:t>
            </a:r>
            <a:endParaRPr lang="en-US" sz="3400" dirty="0"/>
          </a:p>
        </p:txBody>
      </p:sp>
      <p:sp>
        <p:nvSpPr>
          <p:cNvPr id="7" name="Text 4"/>
          <p:cNvSpPr/>
          <p:nvPr/>
        </p:nvSpPr>
        <p:spPr>
          <a:xfrm>
            <a:off x="822960" y="2103120"/>
            <a:ext cx="6035040" cy="365760"/>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Tareas repetitivas más mencionadas:</a:t>
            </a:r>
            <a:endParaRPr lang="en-US" sz="1400" dirty="0"/>
          </a:p>
        </p:txBody>
      </p:sp>
      <p:sp>
        <p:nvSpPr>
          <p:cNvPr id="8" name="Text 5"/>
          <p:cNvSpPr/>
          <p:nvPr/>
        </p:nvSpPr>
        <p:spPr>
          <a:xfrm>
            <a:off x="822960" y="2651760"/>
            <a:ext cx="3017520" cy="566928"/>
          </a:xfrm>
          <a:prstGeom prst="rect">
            <a:avLst/>
          </a:prstGeom>
          <a:noFill/>
          <a:ln/>
        </p:spPr>
        <p:txBody>
          <a:bodyPr wrap="square" lIns="0" tIns="0" rIns="0" bIns="0" rtlCol="0" anchor="ctr"/>
          <a:lstStyle/>
          <a:p>
            <a:pPr indent="0" marL="0">
              <a:buNone/>
            </a:pPr>
            <a:r>
              <a:rPr lang="en-US" sz="1200" dirty="0">
                <a:solidFill>
                  <a:srgbClr val="AFC3D8"/>
                </a:solidFill>
                <a:latin typeface="Arial" pitchFamily="34" charset="0"/>
                <a:ea typeface="Arial" pitchFamily="34" charset="-122"/>
                <a:cs typeface="Arial" pitchFamily="34" charset="-120"/>
              </a:rPr>
              <a:t>Redactar oficios e informes</a:t>
            </a:r>
            <a:endParaRPr lang="en-US" sz="1200" dirty="0"/>
          </a:p>
        </p:txBody>
      </p:sp>
      <p:sp>
        <p:nvSpPr>
          <p:cNvPr id="9" name="Shape 6"/>
          <p:cNvSpPr/>
          <p:nvPr/>
        </p:nvSpPr>
        <p:spPr>
          <a:xfrm>
            <a:off x="3931920" y="2761488"/>
            <a:ext cx="2377440" cy="329184"/>
          </a:xfrm>
          <a:prstGeom prst="roundRect">
            <a:avLst>
              <a:gd name="adj" fmla="val 50000"/>
            </a:avLst>
          </a:prstGeom>
          <a:solidFill>
            <a:srgbClr val="F28C28"/>
          </a:solidFill>
          <a:ln/>
        </p:spPr>
      </p:sp>
      <p:sp>
        <p:nvSpPr>
          <p:cNvPr id="10" name="Text 7"/>
          <p:cNvSpPr/>
          <p:nvPr/>
        </p:nvSpPr>
        <p:spPr>
          <a:xfrm>
            <a:off x="6382512" y="2651760"/>
            <a:ext cx="548640" cy="54864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10</a:t>
            </a:r>
            <a:endParaRPr lang="en-US" sz="1300" dirty="0"/>
          </a:p>
        </p:txBody>
      </p:sp>
      <p:sp>
        <p:nvSpPr>
          <p:cNvPr id="11" name="Text 8"/>
          <p:cNvSpPr/>
          <p:nvPr/>
        </p:nvSpPr>
        <p:spPr>
          <a:xfrm>
            <a:off x="822960" y="3383280"/>
            <a:ext cx="3017520" cy="566928"/>
          </a:xfrm>
          <a:prstGeom prst="rect">
            <a:avLst/>
          </a:prstGeom>
          <a:noFill/>
          <a:ln/>
        </p:spPr>
        <p:txBody>
          <a:bodyPr wrap="square" lIns="0" tIns="0" rIns="0" bIns="0" rtlCol="0" anchor="ctr"/>
          <a:lstStyle/>
          <a:p>
            <a:pPr indent="0" marL="0">
              <a:buNone/>
            </a:pPr>
            <a:r>
              <a:rPr lang="en-US" sz="1200" dirty="0">
                <a:solidFill>
                  <a:srgbClr val="AFC3D8"/>
                </a:solidFill>
                <a:latin typeface="Arial" pitchFamily="34" charset="0"/>
                <a:ea typeface="Arial" pitchFamily="34" charset="-122"/>
                <a:cs typeface="Arial" pitchFamily="34" charset="-120"/>
              </a:rPr>
              <a:t>Cobranza y morosidad</a:t>
            </a:r>
            <a:endParaRPr lang="en-US" sz="1200" dirty="0"/>
          </a:p>
        </p:txBody>
      </p:sp>
      <p:sp>
        <p:nvSpPr>
          <p:cNvPr id="12" name="Shape 9"/>
          <p:cNvSpPr/>
          <p:nvPr/>
        </p:nvSpPr>
        <p:spPr>
          <a:xfrm>
            <a:off x="3931920" y="3493008"/>
            <a:ext cx="1188720" cy="329184"/>
          </a:xfrm>
          <a:prstGeom prst="roundRect">
            <a:avLst>
              <a:gd name="adj" fmla="val 50000"/>
            </a:avLst>
          </a:prstGeom>
          <a:solidFill>
            <a:srgbClr val="F28C28"/>
          </a:solidFill>
          <a:ln/>
        </p:spPr>
      </p:sp>
      <p:sp>
        <p:nvSpPr>
          <p:cNvPr id="13" name="Text 10"/>
          <p:cNvSpPr/>
          <p:nvPr/>
        </p:nvSpPr>
        <p:spPr>
          <a:xfrm>
            <a:off x="5193792" y="3383280"/>
            <a:ext cx="548640" cy="54864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5</a:t>
            </a:r>
            <a:endParaRPr lang="en-US" sz="1300" dirty="0"/>
          </a:p>
        </p:txBody>
      </p:sp>
      <p:sp>
        <p:nvSpPr>
          <p:cNvPr id="14" name="Text 11"/>
          <p:cNvSpPr/>
          <p:nvPr/>
        </p:nvSpPr>
        <p:spPr>
          <a:xfrm>
            <a:off x="822960" y="4114800"/>
            <a:ext cx="3017520" cy="566928"/>
          </a:xfrm>
          <a:prstGeom prst="rect">
            <a:avLst/>
          </a:prstGeom>
          <a:noFill/>
          <a:ln/>
        </p:spPr>
        <p:txBody>
          <a:bodyPr wrap="square" lIns="0" tIns="0" rIns="0" bIns="0" rtlCol="0" anchor="ctr"/>
          <a:lstStyle/>
          <a:p>
            <a:pPr indent="0" marL="0">
              <a:buNone/>
            </a:pPr>
            <a:r>
              <a:rPr lang="en-US" sz="1200" dirty="0">
                <a:solidFill>
                  <a:srgbClr val="AFC3D8"/>
                </a:solidFill>
                <a:latin typeface="Arial" pitchFamily="34" charset="0"/>
                <a:ea typeface="Arial" pitchFamily="34" charset="-122"/>
                <a:cs typeface="Arial" pitchFamily="34" charset="-120"/>
              </a:rPr>
              <a:t>Elaborar reportes</a:t>
            </a:r>
            <a:endParaRPr lang="en-US" sz="1200" dirty="0"/>
          </a:p>
        </p:txBody>
      </p:sp>
      <p:sp>
        <p:nvSpPr>
          <p:cNvPr id="15" name="Shape 12"/>
          <p:cNvSpPr/>
          <p:nvPr/>
        </p:nvSpPr>
        <p:spPr>
          <a:xfrm>
            <a:off x="3931920" y="4224528"/>
            <a:ext cx="1188720" cy="329184"/>
          </a:xfrm>
          <a:prstGeom prst="roundRect">
            <a:avLst>
              <a:gd name="adj" fmla="val 50000"/>
            </a:avLst>
          </a:prstGeom>
          <a:solidFill>
            <a:srgbClr val="F28C28"/>
          </a:solidFill>
          <a:ln/>
        </p:spPr>
      </p:sp>
      <p:sp>
        <p:nvSpPr>
          <p:cNvPr id="16" name="Text 13"/>
          <p:cNvSpPr/>
          <p:nvPr/>
        </p:nvSpPr>
        <p:spPr>
          <a:xfrm>
            <a:off x="5193792" y="4114800"/>
            <a:ext cx="548640" cy="54864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5</a:t>
            </a:r>
            <a:endParaRPr lang="en-US" sz="1300" dirty="0"/>
          </a:p>
        </p:txBody>
      </p:sp>
      <p:sp>
        <p:nvSpPr>
          <p:cNvPr id="17" name="Text 14"/>
          <p:cNvSpPr/>
          <p:nvPr/>
        </p:nvSpPr>
        <p:spPr>
          <a:xfrm>
            <a:off x="822960" y="4846320"/>
            <a:ext cx="3017520" cy="566928"/>
          </a:xfrm>
          <a:prstGeom prst="rect">
            <a:avLst/>
          </a:prstGeom>
          <a:noFill/>
          <a:ln/>
        </p:spPr>
        <p:txBody>
          <a:bodyPr wrap="square" lIns="0" tIns="0" rIns="0" bIns="0" rtlCol="0" anchor="ctr"/>
          <a:lstStyle/>
          <a:p>
            <a:pPr indent="0" marL="0">
              <a:buNone/>
            </a:pPr>
            <a:r>
              <a:rPr lang="en-US" sz="1200" dirty="0">
                <a:solidFill>
                  <a:srgbClr val="AFC3D8"/>
                </a:solidFill>
                <a:latin typeface="Arial" pitchFamily="34" charset="0"/>
                <a:ea typeface="Arial" pitchFamily="34" charset="-122"/>
                <a:cs typeface="Arial" pitchFamily="34" charset="-120"/>
              </a:rPr>
              <a:t>Pasar datos a Excel</a:t>
            </a:r>
            <a:endParaRPr lang="en-US" sz="1200" dirty="0"/>
          </a:p>
        </p:txBody>
      </p:sp>
      <p:sp>
        <p:nvSpPr>
          <p:cNvPr id="18" name="Shape 15"/>
          <p:cNvSpPr/>
          <p:nvPr/>
        </p:nvSpPr>
        <p:spPr>
          <a:xfrm>
            <a:off x="3931920" y="4956048"/>
            <a:ext cx="713232" cy="329184"/>
          </a:xfrm>
          <a:prstGeom prst="roundRect">
            <a:avLst>
              <a:gd name="adj" fmla="val 50000"/>
            </a:avLst>
          </a:prstGeom>
          <a:solidFill>
            <a:srgbClr val="F28C28"/>
          </a:solidFill>
          <a:ln/>
        </p:spPr>
      </p:sp>
      <p:sp>
        <p:nvSpPr>
          <p:cNvPr id="19" name="Text 16"/>
          <p:cNvSpPr/>
          <p:nvPr/>
        </p:nvSpPr>
        <p:spPr>
          <a:xfrm>
            <a:off x="4718304" y="4846320"/>
            <a:ext cx="548640" cy="54864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3</a:t>
            </a:r>
            <a:endParaRPr lang="en-US" sz="1300" dirty="0"/>
          </a:p>
        </p:txBody>
      </p:sp>
      <p:sp>
        <p:nvSpPr>
          <p:cNvPr id="20" name="Text 17"/>
          <p:cNvSpPr/>
          <p:nvPr/>
        </p:nvSpPr>
        <p:spPr>
          <a:xfrm>
            <a:off x="822960" y="5623560"/>
            <a:ext cx="5852160" cy="640080"/>
          </a:xfrm>
          <a:prstGeom prst="rect">
            <a:avLst/>
          </a:prstGeom>
          <a:noFill/>
          <a:ln/>
        </p:spPr>
        <p:txBody>
          <a:bodyPr wrap="square" lIns="0" tIns="0" rIns="0" bIns="0" rtlCol="0" anchor="ctr"/>
          <a:lstStyle/>
          <a:p>
            <a:pPr indent="0" marL="0">
              <a:buNone/>
            </a:pPr>
            <a:r>
              <a:rPr lang="en-US" sz="1250" i="1" dirty="0">
                <a:solidFill>
                  <a:srgbClr val="AFC3D8"/>
                </a:solidFill>
                <a:latin typeface="Arial" pitchFamily="34" charset="0"/>
                <a:ea typeface="Arial" pitchFamily="34" charset="-122"/>
                <a:cs typeface="Arial" pitchFamily="34" charset="-120"/>
              </a:rPr>
              <a:t>Todo esto lo vamos a practicar hoy en el taller de la tarde.</a:t>
            </a:r>
            <a:endParaRPr lang="en-US" sz="1250" dirty="0"/>
          </a:p>
        </p:txBody>
      </p:sp>
      <p:sp>
        <p:nvSpPr>
          <p:cNvPr id="21" name="Shape 18"/>
          <p:cNvSpPr/>
          <p:nvPr/>
        </p:nvSpPr>
        <p:spPr>
          <a:xfrm>
            <a:off x="7132320" y="2103120"/>
            <a:ext cx="4206240" cy="3931920"/>
          </a:xfrm>
          <a:prstGeom prst="roundRect">
            <a:avLst>
              <a:gd name="adj" fmla="val 2326"/>
            </a:avLst>
          </a:prstGeom>
          <a:solidFill>
            <a:srgbClr val="16406B"/>
          </a:solidFill>
          <a:ln w="12700">
            <a:solidFill>
              <a:srgbClr val="2A4E74"/>
            </a:solidFill>
            <a:prstDash val="solid"/>
          </a:ln>
        </p:spPr>
      </p:sp>
      <p:sp>
        <p:nvSpPr>
          <p:cNvPr id="22" name="Shape 19"/>
          <p:cNvSpPr/>
          <p:nvPr/>
        </p:nvSpPr>
        <p:spPr>
          <a:xfrm>
            <a:off x="8755380" y="2491740"/>
            <a:ext cx="960120" cy="960120"/>
          </a:xfrm>
          <a:prstGeom prst="ellipse">
            <a:avLst/>
          </a:prstGeom>
          <a:solidFill>
            <a:srgbClr val="F28C28"/>
          </a:solidFill>
          <a:ln/>
        </p:spPr>
      </p:sp>
      <p:pic>
        <p:nvPicPr>
          <p:cNvPr id="23" name="Image 1" descr="C:\Users\batul\AppData\Local\Temp\claude\C--laragon-www-suiteia\297df873-1046-41ae-a4ed-debcf1dfbb2b\scratchpad\bloque1\assets\ic_lock_0A2540.png">    </p:cNvPr>
          <p:cNvPicPr>
            <a:picLocks noChangeAspect="1"/>
          </p:cNvPicPr>
          <p:nvPr/>
        </p:nvPicPr>
        <p:blipFill>
          <a:blip r:embed="rId2"/>
          <a:stretch>
            <a:fillRect/>
          </a:stretch>
        </p:blipFill>
        <p:spPr>
          <a:xfrm>
            <a:off x="8985809" y="2722169"/>
            <a:ext cx="499262" cy="499262"/>
          </a:xfrm>
          <a:prstGeom prst="rect">
            <a:avLst/>
          </a:prstGeom>
        </p:spPr>
      </p:pic>
      <p:sp>
        <p:nvSpPr>
          <p:cNvPr id="24" name="Text 20"/>
          <p:cNvSpPr/>
          <p:nvPr/>
        </p:nvSpPr>
        <p:spPr>
          <a:xfrm>
            <a:off x="7132320" y="3657600"/>
            <a:ext cx="4206240" cy="365760"/>
          </a:xfrm>
          <a:prstGeom prst="rect">
            <a:avLst/>
          </a:prstGeom>
          <a:noFill/>
          <a:ln/>
        </p:spPr>
        <p:txBody>
          <a:bodyPr wrap="square" lIns="0" tIns="0" rIns="0" bIns="0" rtlCol="0" anchor="ctr"/>
          <a:lstStyle/>
          <a:p>
            <a:pPr algn="ctr" indent="0" marL="0">
              <a:buNone/>
            </a:pPr>
            <a:r>
              <a:rPr lang="en-US" sz="1200" b="1" spc="200" kern="0" dirty="0">
                <a:solidFill>
                  <a:srgbClr val="F28C28"/>
                </a:solidFill>
                <a:latin typeface="Arial" pitchFamily="34" charset="0"/>
                <a:ea typeface="Arial" pitchFamily="34" charset="-122"/>
                <a:cs typeface="Arial" pitchFamily="34" charset="-120"/>
              </a:rPr>
              <a:t>PREOCUPACIÓN #1</a:t>
            </a:r>
            <a:endParaRPr lang="en-US" sz="1200" dirty="0"/>
          </a:p>
        </p:txBody>
      </p:sp>
      <p:sp>
        <p:nvSpPr>
          <p:cNvPr id="25" name="Text 21"/>
          <p:cNvSpPr/>
          <p:nvPr/>
        </p:nvSpPr>
        <p:spPr>
          <a:xfrm>
            <a:off x="7132320" y="4023360"/>
            <a:ext cx="4206240" cy="868680"/>
          </a:xfrm>
          <a:prstGeom prst="rect">
            <a:avLst/>
          </a:prstGeom>
          <a:noFill/>
          <a:ln/>
        </p:spPr>
        <p:txBody>
          <a:bodyPr wrap="square" lIns="0" tIns="0" rIns="0" bIns="0" rtlCol="0" anchor="ctr"/>
          <a:lstStyle/>
          <a:p>
            <a:pPr algn="ctr" indent="0" marL="0">
              <a:buNone/>
            </a:pPr>
            <a:r>
              <a:rPr lang="en-US" sz="2000" b="1" dirty="0">
                <a:solidFill>
                  <a:srgbClr val="FFFFFF"/>
                </a:solidFill>
                <a:latin typeface="Arial" pitchFamily="34" charset="0"/>
                <a:ea typeface="Arial" pitchFamily="34" charset="-122"/>
                <a:cs typeface="Arial" pitchFamily="34" charset="-120"/>
              </a:rPr>
              <a:t>La seguridad</a:t>
            </a:r>
            <a:endParaRPr lang="en-US" sz="2000" dirty="0"/>
          </a:p>
          <a:p>
            <a:pPr algn="ctr" indent="0" marL="0">
              <a:buNone/>
            </a:pPr>
            <a:r>
              <a:rPr lang="en-US" sz="2000" b="1" dirty="0">
                <a:solidFill>
                  <a:srgbClr val="FFFFFF"/>
                </a:solidFill>
                <a:latin typeface="Arial" pitchFamily="34" charset="0"/>
                <a:ea typeface="Arial" pitchFamily="34" charset="-122"/>
                <a:cs typeface="Arial" pitchFamily="34" charset="-120"/>
              </a:rPr>
              <a:t>de los datos</a:t>
            </a:r>
            <a:endParaRPr lang="en-US" sz="2000" dirty="0"/>
          </a:p>
        </p:txBody>
      </p:sp>
      <p:sp>
        <p:nvSpPr>
          <p:cNvPr id="26" name="Text 22"/>
          <p:cNvSpPr/>
          <p:nvPr/>
        </p:nvSpPr>
        <p:spPr>
          <a:xfrm>
            <a:off x="7132320" y="4937760"/>
            <a:ext cx="4206240" cy="365760"/>
          </a:xfrm>
          <a:prstGeom prst="rect">
            <a:avLst/>
          </a:prstGeom>
          <a:noFill/>
          <a:ln/>
        </p:spPr>
        <p:txBody>
          <a:bodyPr wrap="square" lIns="0" tIns="0" rIns="0" bIns="0" rtlCol="0" anchor="ctr"/>
          <a:lstStyle/>
          <a:p>
            <a:pPr algn="ctr" indent="0" marL="0">
              <a:buNone/>
            </a:pPr>
            <a:r>
              <a:rPr lang="en-US" sz="1350" dirty="0">
                <a:solidFill>
                  <a:srgbClr val="AFC3D8"/>
                </a:solidFill>
                <a:latin typeface="Arial" pitchFamily="34" charset="0"/>
                <a:ea typeface="Arial" pitchFamily="34" charset="-122"/>
                <a:cs typeface="Arial" pitchFamily="34" charset="-120"/>
              </a:rPr>
              <a:t>11 de 18 la señalaron</a:t>
            </a:r>
            <a:endParaRPr lang="en-US" sz="1350" dirty="0"/>
          </a:p>
        </p:txBody>
      </p:sp>
      <p:sp>
        <p:nvSpPr>
          <p:cNvPr id="27" name="Text 23"/>
          <p:cNvSpPr/>
          <p:nvPr/>
        </p:nvSpPr>
        <p:spPr>
          <a:xfrm>
            <a:off x="7132320" y="5394960"/>
            <a:ext cx="4206240" cy="548640"/>
          </a:xfrm>
          <a:prstGeom prst="rect">
            <a:avLst/>
          </a:prstGeom>
          <a:noFill/>
          <a:ln/>
        </p:spPr>
        <p:txBody>
          <a:bodyPr wrap="square" lIns="0" tIns="0" rIns="0" bIns="0" rtlCol="0" anchor="ctr"/>
          <a:lstStyle/>
          <a:p>
            <a:pPr algn="ctr" indent="0" marL="0">
              <a:buNone/>
            </a:pPr>
            <a:r>
              <a:rPr lang="en-US" sz="1200" b="1" dirty="0">
                <a:solidFill>
                  <a:srgbClr val="F28C28"/>
                </a:solidFill>
                <a:latin typeface="Arial" pitchFamily="34" charset="0"/>
                <a:ea typeface="Arial" pitchFamily="34" charset="-122"/>
                <a:cs typeface="Arial" pitchFamily="34" charset="-120"/>
              </a:rPr>
              <a:t>Hoy la respondemos →</a:t>
            </a:r>
            <a:endParaRPr lang="en-US" sz="1200" dirty="0"/>
          </a:p>
          <a:p>
            <a:pPr algn="ctr" indent="0" marL="0">
              <a:buNone/>
            </a:pPr>
            <a:r>
              <a:rPr lang="en-US" sz="1200" b="1" dirty="0">
                <a:solidFill>
                  <a:srgbClr val="F28C28"/>
                </a:solidFill>
                <a:latin typeface="Arial" pitchFamily="34" charset="0"/>
                <a:ea typeface="Arial" pitchFamily="34" charset="-122"/>
                <a:cs typeface="Arial" pitchFamily="34" charset="-120"/>
              </a:rPr>
              <a:t>Parada 4: uso responsable</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content.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5</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822960" y="685800"/>
            <a:ext cx="54864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NUESTRO RECORRIDO</a:t>
            </a:r>
            <a:endParaRPr lang="en-US" sz="1200" dirty="0"/>
          </a:p>
        </p:txBody>
      </p:sp>
      <p:sp>
        <p:nvSpPr>
          <p:cNvPr id="6" name="Text 3"/>
          <p:cNvSpPr/>
          <p:nvPr/>
        </p:nvSpPr>
        <p:spPr>
          <a:xfrm>
            <a:off x="777240" y="1051560"/>
            <a:ext cx="9144000" cy="822960"/>
          </a:xfrm>
          <a:prstGeom prst="rect">
            <a:avLst/>
          </a:prstGeom>
          <a:noFill/>
          <a:ln/>
        </p:spPr>
        <p:txBody>
          <a:bodyPr wrap="square" lIns="0" tIns="0" rIns="0" bIns="0" rtlCol="0" anchor="ctr"/>
          <a:lstStyle/>
          <a:p>
            <a:pPr indent="0" marL="0">
              <a:buNone/>
            </a:pPr>
            <a:r>
              <a:rPr lang="en-US" sz="3600" b="1" dirty="0">
                <a:solidFill>
                  <a:srgbClr val="FFFFFF"/>
                </a:solidFill>
                <a:latin typeface="Arial" pitchFamily="34" charset="0"/>
                <a:ea typeface="Arial" pitchFamily="34" charset="-122"/>
                <a:cs typeface="Arial" pitchFamily="34" charset="-120"/>
              </a:rPr>
              <a:t>60 minutos, 4 paradas</a:t>
            </a:r>
            <a:endParaRPr lang="en-US" sz="3600" dirty="0"/>
          </a:p>
        </p:txBody>
      </p:sp>
      <p:sp>
        <p:nvSpPr>
          <p:cNvPr id="7" name="Shape 4"/>
          <p:cNvSpPr/>
          <p:nvPr/>
        </p:nvSpPr>
        <p:spPr>
          <a:xfrm>
            <a:off x="822960" y="2103120"/>
            <a:ext cx="8595360" cy="859536"/>
          </a:xfrm>
          <a:prstGeom prst="roundRect">
            <a:avLst>
              <a:gd name="adj" fmla="val 10638"/>
            </a:avLst>
          </a:prstGeom>
          <a:solidFill>
            <a:srgbClr val="10314F"/>
          </a:solidFill>
          <a:ln w="12700">
            <a:solidFill>
              <a:srgbClr val="2A4E74"/>
            </a:solidFill>
            <a:prstDash val="solid"/>
          </a:ln>
        </p:spPr>
      </p:sp>
      <p:sp>
        <p:nvSpPr>
          <p:cNvPr id="8" name="Shape 5"/>
          <p:cNvSpPr/>
          <p:nvPr/>
        </p:nvSpPr>
        <p:spPr>
          <a:xfrm>
            <a:off x="1207008" y="2231136"/>
            <a:ext cx="603504" cy="603504"/>
          </a:xfrm>
          <a:prstGeom prst="ellipse">
            <a:avLst/>
          </a:prstGeom>
          <a:solidFill>
            <a:srgbClr val="F28C28"/>
          </a:solidFill>
          <a:ln/>
        </p:spPr>
      </p:sp>
      <p:pic>
        <p:nvPicPr>
          <p:cNvPr id="9" name="Image 1" descr="C:\Users\batul\AppData\Local\Temp\claude\C--laragon-www-suiteia\297df873-1046-41ae-a4ed-debcf1dfbb2b\scratchpad\bloque1\assets\ic_cpu_0A2540.png">    </p:cNvPr>
          <p:cNvPicPr>
            <a:picLocks noChangeAspect="1"/>
          </p:cNvPicPr>
          <p:nvPr/>
        </p:nvPicPr>
        <p:blipFill>
          <a:blip r:embed="rId2"/>
          <a:stretch>
            <a:fillRect/>
          </a:stretch>
        </p:blipFill>
        <p:spPr>
          <a:xfrm>
            <a:off x="1351849" y="2375977"/>
            <a:ext cx="313822" cy="313822"/>
          </a:xfrm>
          <a:prstGeom prst="rect">
            <a:avLst/>
          </a:prstGeom>
        </p:spPr>
      </p:pic>
      <p:sp>
        <p:nvSpPr>
          <p:cNvPr id="10" name="Text 6"/>
          <p:cNvSpPr/>
          <p:nvPr/>
        </p:nvSpPr>
        <p:spPr>
          <a:xfrm>
            <a:off x="2057400" y="2212848"/>
            <a:ext cx="7132320" cy="365760"/>
          </a:xfrm>
          <a:prstGeom prst="rect">
            <a:avLst/>
          </a:prstGeom>
          <a:noFill/>
          <a:ln/>
        </p:spPr>
        <p:txBody>
          <a:bodyPr wrap="square" lIns="0" tIns="0" rIns="0" bIns="0" rtlCol="0" anchor="ctr"/>
          <a:lstStyle/>
          <a:p>
            <a:pPr indent="0" marL="0">
              <a:buNone/>
            </a:pPr>
            <a:r>
              <a:rPr lang="en-US" sz="1700" b="1" dirty="0">
                <a:solidFill>
                  <a:srgbClr val="FFFFFF"/>
                </a:solidFill>
                <a:latin typeface="Arial" pitchFamily="34" charset="0"/>
                <a:ea typeface="Arial" pitchFamily="34" charset="-122"/>
                <a:cs typeface="Arial" pitchFamily="34" charset="-120"/>
              </a:rPr>
              <a:t>1 · ¿Qué es (y qué no es) la IA?</a:t>
            </a:r>
            <a:endParaRPr lang="en-US" sz="1700" dirty="0"/>
          </a:p>
        </p:txBody>
      </p:sp>
      <p:sp>
        <p:nvSpPr>
          <p:cNvPr id="11" name="Text 7"/>
          <p:cNvSpPr/>
          <p:nvPr/>
        </p:nvSpPr>
        <p:spPr>
          <a:xfrm>
            <a:off x="2057400" y="2578608"/>
            <a:ext cx="7132320" cy="320040"/>
          </a:xfrm>
          <a:prstGeom prst="rect">
            <a:avLst/>
          </a:prstGeom>
          <a:noFill/>
          <a:ln/>
        </p:spPr>
        <p:txBody>
          <a:bodyPr wrap="square" lIns="0" tIns="0" rIns="0" bIns="0" rtlCol="0" anchor="ctr"/>
          <a:lstStyle/>
          <a:p>
            <a:pPr indent="0" marL="0">
              <a:buNone/>
            </a:pPr>
            <a:r>
              <a:rPr lang="en-US" sz="1300" dirty="0">
                <a:solidFill>
                  <a:srgbClr val="AFC3D8"/>
                </a:solidFill>
                <a:latin typeface="Arial" pitchFamily="34" charset="0"/>
                <a:ea typeface="Arial" pitchFamily="34" charset="-122"/>
                <a:cs typeface="Arial" pitchFamily="34" charset="-120"/>
              </a:rPr>
              <a:t>Conceptos claros, cero tecnicismos</a:t>
            </a:r>
            <a:endParaRPr lang="en-US" sz="1300" dirty="0"/>
          </a:p>
        </p:txBody>
      </p:sp>
      <p:sp>
        <p:nvSpPr>
          <p:cNvPr id="12" name="Shape 8"/>
          <p:cNvSpPr/>
          <p:nvPr/>
        </p:nvSpPr>
        <p:spPr>
          <a:xfrm>
            <a:off x="822960" y="3127248"/>
            <a:ext cx="8595360" cy="859536"/>
          </a:xfrm>
          <a:prstGeom prst="roundRect">
            <a:avLst>
              <a:gd name="adj" fmla="val 10638"/>
            </a:avLst>
          </a:prstGeom>
          <a:solidFill>
            <a:srgbClr val="10314F"/>
          </a:solidFill>
          <a:ln w="12700">
            <a:solidFill>
              <a:srgbClr val="2A4E74"/>
            </a:solidFill>
            <a:prstDash val="solid"/>
          </a:ln>
        </p:spPr>
      </p:sp>
      <p:sp>
        <p:nvSpPr>
          <p:cNvPr id="13" name="Shape 9"/>
          <p:cNvSpPr/>
          <p:nvPr/>
        </p:nvSpPr>
        <p:spPr>
          <a:xfrm>
            <a:off x="1207008" y="3255264"/>
            <a:ext cx="603504" cy="603504"/>
          </a:xfrm>
          <a:prstGeom prst="ellipse">
            <a:avLst/>
          </a:prstGeom>
          <a:solidFill>
            <a:srgbClr val="F28C28"/>
          </a:solidFill>
          <a:ln/>
        </p:spPr>
      </p:sp>
      <p:pic>
        <p:nvPicPr>
          <p:cNvPr id="14" name="Image 2" descr="C:\Users\batul\AppData\Local\Temp\claude\C--laragon-www-suiteia\297df873-1046-41ae-a4ed-debcf1dfbb2b\scratchpad\bloque1\assets\ic_grid_0A2540.png">    </p:cNvPr>
          <p:cNvPicPr>
            <a:picLocks noChangeAspect="1"/>
          </p:cNvPicPr>
          <p:nvPr/>
        </p:nvPicPr>
        <p:blipFill>
          <a:blip r:embed="rId3"/>
          <a:stretch>
            <a:fillRect/>
          </a:stretch>
        </p:blipFill>
        <p:spPr>
          <a:xfrm>
            <a:off x="1351849" y="3400105"/>
            <a:ext cx="313822" cy="313822"/>
          </a:xfrm>
          <a:prstGeom prst="rect">
            <a:avLst/>
          </a:prstGeom>
        </p:spPr>
      </p:pic>
      <p:sp>
        <p:nvSpPr>
          <p:cNvPr id="15" name="Text 10"/>
          <p:cNvSpPr/>
          <p:nvPr/>
        </p:nvSpPr>
        <p:spPr>
          <a:xfrm>
            <a:off x="2057400" y="3236976"/>
            <a:ext cx="7132320" cy="365760"/>
          </a:xfrm>
          <a:prstGeom prst="rect">
            <a:avLst/>
          </a:prstGeom>
          <a:noFill/>
          <a:ln/>
        </p:spPr>
        <p:txBody>
          <a:bodyPr wrap="square" lIns="0" tIns="0" rIns="0" bIns="0" rtlCol="0" anchor="ctr"/>
          <a:lstStyle/>
          <a:p>
            <a:pPr indent="0" marL="0">
              <a:buNone/>
            </a:pPr>
            <a:r>
              <a:rPr lang="en-US" sz="1700" b="1" dirty="0">
                <a:solidFill>
                  <a:srgbClr val="FFFFFF"/>
                </a:solidFill>
                <a:latin typeface="Arial" pitchFamily="34" charset="0"/>
                <a:ea typeface="Arial" pitchFamily="34" charset="-122"/>
                <a:cs typeface="Arial" pitchFamily="34" charset="-120"/>
              </a:rPr>
              <a:t>2 · Las herramientas de hoy</a:t>
            </a:r>
            <a:endParaRPr lang="en-US" sz="1700" dirty="0"/>
          </a:p>
        </p:txBody>
      </p:sp>
      <p:sp>
        <p:nvSpPr>
          <p:cNvPr id="16" name="Text 11"/>
          <p:cNvSpPr/>
          <p:nvPr/>
        </p:nvSpPr>
        <p:spPr>
          <a:xfrm>
            <a:off x="2057400" y="3602736"/>
            <a:ext cx="7132320" cy="320040"/>
          </a:xfrm>
          <a:prstGeom prst="rect">
            <a:avLst/>
          </a:prstGeom>
          <a:noFill/>
          <a:ln/>
        </p:spPr>
        <p:txBody>
          <a:bodyPr wrap="square" lIns="0" tIns="0" rIns="0" bIns="0" rtlCol="0" anchor="ctr"/>
          <a:lstStyle/>
          <a:p>
            <a:pPr indent="0" marL="0">
              <a:buNone/>
            </a:pPr>
            <a:r>
              <a:rPr lang="en-US" sz="1300" dirty="0">
                <a:solidFill>
                  <a:srgbClr val="AFC3D8"/>
                </a:solidFill>
                <a:latin typeface="Arial" pitchFamily="34" charset="0"/>
                <a:ea typeface="Arial" pitchFamily="34" charset="-122"/>
                <a:cs typeface="Arial" pitchFamily="34" charset="-120"/>
              </a:rPr>
              <a:t>ChatGPT, Claude, Gemini, Copilot y más</a:t>
            </a:r>
            <a:endParaRPr lang="en-US" sz="1300" dirty="0"/>
          </a:p>
        </p:txBody>
      </p:sp>
      <p:sp>
        <p:nvSpPr>
          <p:cNvPr id="17" name="Shape 12"/>
          <p:cNvSpPr/>
          <p:nvPr/>
        </p:nvSpPr>
        <p:spPr>
          <a:xfrm>
            <a:off x="822960" y="4151376"/>
            <a:ext cx="8595360" cy="859536"/>
          </a:xfrm>
          <a:prstGeom prst="roundRect">
            <a:avLst>
              <a:gd name="adj" fmla="val 10638"/>
            </a:avLst>
          </a:prstGeom>
          <a:solidFill>
            <a:srgbClr val="10314F"/>
          </a:solidFill>
          <a:ln w="12700">
            <a:solidFill>
              <a:srgbClr val="2A4E74"/>
            </a:solidFill>
            <a:prstDash val="solid"/>
          </a:ln>
        </p:spPr>
      </p:sp>
      <p:sp>
        <p:nvSpPr>
          <p:cNvPr id="18" name="Shape 13"/>
          <p:cNvSpPr/>
          <p:nvPr/>
        </p:nvSpPr>
        <p:spPr>
          <a:xfrm>
            <a:off x="1207008" y="4279392"/>
            <a:ext cx="603504" cy="603504"/>
          </a:xfrm>
          <a:prstGeom prst="ellipse">
            <a:avLst/>
          </a:prstGeom>
          <a:solidFill>
            <a:srgbClr val="F28C28"/>
          </a:solidFill>
          <a:ln/>
        </p:spPr>
      </p:sp>
      <p:pic>
        <p:nvPicPr>
          <p:cNvPr id="19" name="Image 3" descr="C:\Users\batul\AppData\Local\Temp\claude\C--laragon-www-suiteia\297df873-1046-41ae-a4ed-debcf1dfbb2b\scratchpad\bloque1\assets\ic_users_0A2540.png">    </p:cNvPr>
          <p:cNvPicPr>
            <a:picLocks noChangeAspect="1"/>
          </p:cNvPicPr>
          <p:nvPr/>
        </p:nvPicPr>
        <p:blipFill>
          <a:blip r:embed="rId4"/>
          <a:stretch>
            <a:fillRect/>
          </a:stretch>
        </p:blipFill>
        <p:spPr>
          <a:xfrm>
            <a:off x="1351849" y="4424233"/>
            <a:ext cx="313822" cy="313822"/>
          </a:xfrm>
          <a:prstGeom prst="rect">
            <a:avLst/>
          </a:prstGeom>
        </p:spPr>
      </p:pic>
      <p:sp>
        <p:nvSpPr>
          <p:cNvPr id="20" name="Text 14"/>
          <p:cNvSpPr/>
          <p:nvPr/>
        </p:nvSpPr>
        <p:spPr>
          <a:xfrm>
            <a:off x="2057400" y="4261104"/>
            <a:ext cx="7132320" cy="365760"/>
          </a:xfrm>
          <a:prstGeom prst="rect">
            <a:avLst/>
          </a:prstGeom>
          <a:noFill/>
          <a:ln/>
        </p:spPr>
        <p:txBody>
          <a:bodyPr wrap="square" lIns="0" tIns="0" rIns="0" bIns="0" rtlCol="0" anchor="ctr"/>
          <a:lstStyle/>
          <a:p>
            <a:pPr indent="0" marL="0">
              <a:buNone/>
            </a:pPr>
            <a:r>
              <a:rPr lang="en-US" sz="1700" b="1" dirty="0">
                <a:solidFill>
                  <a:srgbClr val="FFFFFF"/>
                </a:solidFill>
                <a:latin typeface="Arial" pitchFamily="34" charset="0"/>
                <a:ea typeface="Arial" pitchFamily="34" charset="-122"/>
                <a:cs typeface="Arial" pitchFamily="34" charset="-120"/>
              </a:rPr>
              <a:t>3 · IA aplicada a la cooperativa</a:t>
            </a:r>
            <a:endParaRPr lang="en-US" sz="1700" dirty="0"/>
          </a:p>
        </p:txBody>
      </p:sp>
      <p:sp>
        <p:nvSpPr>
          <p:cNvPr id="21" name="Text 15"/>
          <p:cNvSpPr/>
          <p:nvPr/>
        </p:nvSpPr>
        <p:spPr>
          <a:xfrm>
            <a:off x="2057400" y="4626864"/>
            <a:ext cx="7132320" cy="320040"/>
          </a:xfrm>
          <a:prstGeom prst="rect">
            <a:avLst/>
          </a:prstGeom>
          <a:noFill/>
          <a:ln/>
        </p:spPr>
        <p:txBody>
          <a:bodyPr wrap="square" lIns="0" tIns="0" rIns="0" bIns="0" rtlCol="0" anchor="ctr"/>
          <a:lstStyle/>
          <a:p>
            <a:pPr indent="0" marL="0">
              <a:buNone/>
            </a:pPr>
            <a:r>
              <a:rPr lang="en-US" sz="1300" dirty="0">
                <a:solidFill>
                  <a:srgbClr val="AFC3D8"/>
                </a:solidFill>
                <a:latin typeface="Arial" pitchFamily="34" charset="0"/>
                <a:ea typeface="Arial" pitchFamily="34" charset="-122"/>
                <a:cs typeface="Arial" pitchFamily="34" charset="-120"/>
              </a:rPr>
              <a:t>Ejemplos reales de nuestro trabajo diario</a:t>
            </a:r>
            <a:endParaRPr lang="en-US" sz="1300" dirty="0"/>
          </a:p>
        </p:txBody>
      </p:sp>
      <p:sp>
        <p:nvSpPr>
          <p:cNvPr id="22" name="Shape 16"/>
          <p:cNvSpPr/>
          <p:nvPr/>
        </p:nvSpPr>
        <p:spPr>
          <a:xfrm>
            <a:off x="822960" y="5175504"/>
            <a:ext cx="8595360" cy="859536"/>
          </a:xfrm>
          <a:prstGeom prst="roundRect">
            <a:avLst>
              <a:gd name="adj" fmla="val 10638"/>
            </a:avLst>
          </a:prstGeom>
          <a:solidFill>
            <a:srgbClr val="10314F"/>
          </a:solidFill>
          <a:ln w="12700">
            <a:solidFill>
              <a:srgbClr val="2A4E74"/>
            </a:solidFill>
            <a:prstDash val="solid"/>
          </a:ln>
        </p:spPr>
      </p:sp>
      <p:sp>
        <p:nvSpPr>
          <p:cNvPr id="23" name="Shape 17"/>
          <p:cNvSpPr/>
          <p:nvPr/>
        </p:nvSpPr>
        <p:spPr>
          <a:xfrm>
            <a:off x="1207008" y="5303520"/>
            <a:ext cx="603504" cy="603504"/>
          </a:xfrm>
          <a:prstGeom prst="ellipse">
            <a:avLst/>
          </a:prstGeom>
          <a:solidFill>
            <a:srgbClr val="F28C28"/>
          </a:solidFill>
          <a:ln/>
        </p:spPr>
      </p:sp>
      <p:pic>
        <p:nvPicPr>
          <p:cNvPr id="24" name="Image 4" descr="C:\Users\batul\AppData\Local\Temp\claude\C--laragon-www-suiteia\297df873-1046-41ae-a4ed-debcf1dfbb2b\scratchpad\bloque1\assets\ic_shield_0A2540.png">    </p:cNvPr>
          <p:cNvPicPr>
            <a:picLocks noChangeAspect="1"/>
          </p:cNvPicPr>
          <p:nvPr/>
        </p:nvPicPr>
        <p:blipFill>
          <a:blip r:embed="rId5"/>
          <a:stretch>
            <a:fillRect/>
          </a:stretch>
        </p:blipFill>
        <p:spPr>
          <a:xfrm>
            <a:off x="1351849" y="5448361"/>
            <a:ext cx="313822" cy="313822"/>
          </a:xfrm>
          <a:prstGeom prst="rect">
            <a:avLst/>
          </a:prstGeom>
        </p:spPr>
      </p:pic>
      <p:sp>
        <p:nvSpPr>
          <p:cNvPr id="25" name="Text 18"/>
          <p:cNvSpPr/>
          <p:nvPr/>
        </p:nvSpPr>
        <p:spPr>
          <a:xfrm>
            <a:off x="2057400" y="5285232"/>
            <a:ext cx="7132320" cy="365760"/>
          </a:xfrm>
          <a:prstGeom prst="rect">
            <a:avLst/>
          </a:prstGeom>
          <a:noFill/>
          <a:ln/>
        </p:spPr>
        <p:txBody>
          <a:bodyPr wrap="square" lIns="0" tIns="0" rIns="0" bIns="0" rtlCol="0" anchor="ctr"/>
          <a:lstStyle/>
          <a:p>
            <a:pPr indent="0" marL="0">
              <a:buNone/>
            </a:pPr>
            <a:r>
              <a:rPr lang="en-US" sz="1700" b="1" dirty="0">
                <a:solidFill>
                  <a:srgbClr val="FFFFFF"/>
                </a:solidFill>
                <a:latin typeface="Arial" pitchFamily="34" charset="0"/>
                <a:ea typeface="Arial" pitchFamily="34" charset="-122"/>
                <a:cs typeface="Arial" pitchFamily="34" charset="-120"/>
              </a:rPr>
              <a:t>4 · Uso responsable</a:t>
            </a:r>
            <a:endParaRPr lang="en-US" sz="1700" dirty="0"/>
          </a:p>
        </p:txBody>
      </p:sp>
      <p:sp>
        <p:nvSpPr>
          <p:cNvPr id="26" name="Text 19"/>
          <p:cNvSpPr/>
          <p:nvPr/>
        </p:nvSpPr>
        <p:spPr>
          <a:xfrm>
            <a:off x="2057400" y="5650992"/>
            <a:ext cx="7132320" cy="320040"/>
          </a:xfrm>
          <a:prstGeom prst="rect">
            <a:avLst/>
          </a:prstGeom>
          <a:noFill/>
          <a:ln/>
        </p:spPr>
        <p:txBody>
          <a:bodyPr wrap="square" lIns="0" tIns="0" rIns="0" bIns="0" rtlCol="0" anchor="ctr"/>
          <a:lstStyle/>
          <a:p>
            <a:pPr indent="0" marL="0">
              <a:buNone/>
            </a:pPr>
            <a:r>
              <a:rPr lang="en-US" sz="1300" dirty="0">
                <a:solidFill>
                  <a:srgbClr val="AFC3D8"/>
                </a:solidFill>
                <a:latin typeface="Arial" pitchFamily="34" charset="0"/>
                <a:ea typeface="Arial" pitchFamily="34" charset="-122"/>
                <a:cs typeface="Arial" pitchFamily="34" charset="-120"/>
              </a:rPr>
              <a:t>Reglas de oro en el sector financiero</a:t>
            </a:r>
            <a:endParaRPr lang="en-US" sz="1300" dirty="0"/>
          </a:p>
        </p:txBody>
      </p:sp>
      <p:sp>
        <p:nvSpPr>
          <p:cNvPr id="27" name="Shape 20"/>
          <p:cNvSpPr/>
          <p:nvPr/>
        </p:nvSpPr>
        <p:spPr>
          <a:xfrm>
            <a:off x="9738360" y="2103120"/>
            <a:ext cx="1828800" cy="3931920"/>
          </a:xfrm>
          <a:prstGeom prst="roundRect">
            <a:avLst>
              <a:gd name="adj" fmla="val 5000"/>
            </a:avLst>
          </a:prstGeom>
          <a:solidFill>
            <a:srgbClr val="16406B"/>
          </a:solidFill>
          <a:ln w="12700">
            <a:solidFill>
              <a:srgbClr val="2A4E74"/>
            </a:solidFill>
            <a:prstDash val="solid"/>
          </a:ln>
        </p:spPr>
      </p:sp>
      <p:pic>
        <p:nvPicPr>
          <p:cNvPr id="28" name="Image 5" descr="C:\Users\batul\AppData\Local\Temp\claude\C--laragon-www-suiteia\297df873-1046-41ae-a4ed-debcf1dfbb2b\scratchpad\bloque1\assets\ic_clock_F28C28.png">    </p:cNvPr>
          <p:cNvPicPr>
            <a:picLocks noChangeAspect="1"/>
          </p:cNvPicPr>
          <p:nvPr/>
        </p:nvPicPr>
        <p:blipFill>
          <a:blip r:embed="rId6"/>
          <a:stretch>
            <a:fillRect/>
          </a:stretch>
        </p:blipFill>
        <p:spPr>
          <a:xfrm>
            <a:off x="10351008" y="2514600"/>
            <a:ext cx="603504" cy="603504"/>
          </a:xfrm>
          <a:prstGeom prst="rect">
            <a:avLst/>
          </a:prstGeom>
        </p:spPr>
      </p:pic>
      <p:sp>
        <p:nvSpPr>
          <p:cNvPr id="29" name="Text 21"/>
          <p:cNvSpPr/>
          <p:nvPr/>
        </p:nvSpPr>
        <p:spPr>
          <a:xfrm>
            <a:off x="9738360" y="3291840"/>
            <a:ext cx="1828800" cy="914400"/>
          </a:xfrm>
          <a:prstGeom prst="rect">
            <a:avLst/>
          </a:prstGeom>
          <a:noFill/>
          <a:ln/>
        </p:spPr>
        <p:txBody>
          <a:bodyPr wrap="square" lIns="0" tIns="0" rIns="0" bIns="0" rtlCol="0" anchor="ctr"/>
          <a:lstStyle/>
          <a:p>
            <a:pPr algn="ctr" indent="0" marL="0">
              <a:buNone/>
            </a:pPr>
            <a:r>
              <a:rPr lang="en-US" sz="5400" b="1" dirty="0">
                <a:solidFill>
                  <a:srgbClr val="F28C28"/>
                </a:solidFill>
                <a:latin typeface="Arial" pitchFamily="34" charset="0"/>
                <a:ea typeface="Arial" pitchFamily="34" charset="-122"/>
                <a:cs typeface="Arial" pitchFamily="34" charset="-120"/>
              </a:rPr>
              <a:t>60</a:t>
            </a:r>
            <a:endParaRPr lang="en-US" sz="5400" dirty="0"/>
          </a:p>
        </p:txBody>
      </p:sp>
      <p:sp>
        <p:nvSpPr>
          <p:cNvPr id="30" name="Text 22"/>
          <p:cNvSpPr/>
          <p:nvPr/>
        </p:nvSpPr>
        <p:spPr>
          <a:xfrm>
            <a:off x="9738360" y="4343400"/>
            <a:ext cx="1828800" cy="731520"/>
          </a:xfrm>
          <a:prstGeom prst="rect">
            <a:avLst/>
          </a:prstGeom>
          <a:noFill/>
          <a:ln/>
        </p:spPr>
        <p:txBody>
          <a:bodyPr wrap="square" lIns="0" tIns="0" rIns="0" bIns="0" rtlCol="0" anchor="ctr"/>
          <a:lstStyle/>
          <a:p>
            <a:pPr algn="ctr" indent="0" marL="0">
              <a:buNone/>
            </a:pPr>
            <a:r>
              <a:rPr lang="en-US" sz="1400" dirty="0">
                <a:solidFill>
                  <a:srgbClr val="FFFFFF"/>
                </a:solidFill>
                <a:latin typeface="Arial" pitchFamily="34" charset="0"/>
                <a:ea typeface="Arial" pitchFamily="34" charset="-122"/>
                <a:cs typeface="Arial" pitchFamily="34" charset="-120"/>
              </a:rPr>
              <a:t>minutos</a:t>
            </a:r>
            <a:endParaRPr lang="en-US" sz="1400" dirty="0"/>
          </a:p>
          <a:p>
            <a:pPr algn="ctr" indent="0" marL="0">
              <a:buNone/>
            </a:pPr>
            <a:r>
              <a:rPr lang="en-US" sz="1400" dirty="0">
                <a:solidFill>
                  <a:srgbClr val="FFFFFF"/>
                </a:solidFill>
                <a:latin typeface="Arial" pitchFamily="34" charset="0"/>
                <a:ea typeface="Arial" pitchFamily="34" charset="-122"/>
                <a:cs typeface="Arial" pitchFamily="34" charset="-120"/>
              </a:rPr>
              <a:t>al grano</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content.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6</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822960" y="685800"/>
            <a:ext cx="54864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PARADA 1 · CONCEPTOS</a:t>
            </a:r>
            <a:endParaRPr lang="en-US" sz="1200" dirty="0"/>
          </a:p>
        </p:txBody>
      </p:sp>
      <p:sp>
        <p:nvSpPr>
          <p:cNvPr id="6" name="Text 3"/>
          <p:cNvSpPr/>
          <p:nvPr/>
        </p:nvSpPr>
        <p:spPr>
          <a:xfrm>
            <a:off x="777240" y="1051560"/>
            <a:ext cx="10058400" cy="822960"/>
          </a:xfrm>
          <a:prstGeom prst="rect">
            <a:avLst/>
          </a:prstGeom>
          <a:noFill/>
          <a:ln/>
        </p:spPr>
        <p:txBody>
          <a:bodyPr wrap="square" lIns="0" tIns="0" rIns="0" bIns="0" rtlCol="0" anchor="ctr"/>
          <a:lstStyle/>
          <a:p>
            <a:pPr indent="0" marL="0">
              <a:buNone/>
            </a:pPr>
            <a:r>
              <a:rPr lang="en-US" sz="3600" b="1" dirty="0">
                <a:solidFill>
                  <a:srgbClr val="FFFFFF"/>
                </a:solidFill>
                <a:latin typeface="Arial" pitchFamily="34" charset="0"/>
                <a:ea typeface="Arial" pitchFamily="34" charset="-122"/>
                <a:cs typeface="Arial" pitchFamily="34" charset="-120"/>
              </a:rPr>
              <a:t>¿Qué es la Inteligencia Artificial?</a:t>
            </a:r>
            <a:endParaRPr lang="en-US" sz="3600" dirty="0"/>
          </a:p>
        </p:txBody>
      </p:sp>
      <p:sp>
        <p:nvSpPr>
          <p:cNvPr id="7" name="Text 4"/>
          <p:cNvSpPr/>
          <p:nvPr/>
        </p:nvSpPr>
        <p:spPr>
          <a:xfrm>
            <a:off x="822960" y="2148840"/>
            <a:ext cx="10424160" cy="1188720"/>
          </a:xfrm>
          <a:prstGeom prst="rect">
            <a:avLst/>
          </a:prstGeom>
          <a:noFill/>
          <a:ln/>
        </p:spPr>
        <p:txBody>
          <a:bodyPr wrap="square" lIns="0" tIns="0" rIns="0" bIns="0" rtlCol="0" anchor="ctr"/>
          <a:lstStyle/>
          <a:p>
            <a:pPr indent="0" marL="0">
              <a:lnSpc>
                <a:spcPts val="3400"/>
              </a:lnSpc>
              <a:buNone/>
            </a:pPr>
            <a:r>
              <a:rPr lang="en-US" sz="2600" dirty="0">
                <a:solidFill>
                  <a:srgbClr val="FFFFFF"/>
                </a:solidFill>
                <a:latin typeface="Arial" pitchFamily="34" charset="0"/>
                <a:ea typeface="Arial" pitchFamily="34" charset="-122"/>
                <a:cs typeface="Arial" pitchFamily="34" charset="-120"/>
              </a:rPr>
              <a:t>Programas capaces de hacer tareas que antes solo hacíamos las personas: </a:t>
            </a:r>
            <a:pPr indent="0" marL="0">
              <a:lnSpc>
                <a:spcPts val="3400"/>
              </a:lnSpc>
              <a:buNone/>
            </a:pPr>
            <a:r>
              <a:rPr lang="en-US" sz="2600" b="1" dirty="0">
                <a:solidFill>
                  <a:srgbClr val="F28C28"/>
                </a:solidFill>
                <a:latin typeface="Arial" pitchFamily="34" charset="0"/>
                <a:ea typeface="Arial" pitchFamily="34" charset="-122"/>
                <a:cs typeface="Arial" pitchFamily="34" charset="-120"/>
              </a:rPr>
              <a:t>escribir, resumir, analizar y conversar.</a:t>
            </a:r>
            <a:endParaRPr lang="en-US" sz="2600" dirty="0"/>
          </a:p>
        </p:txBody>
      </p:sp>
      <p:sp>
        <p:nvSpPr>
          <p:cNvPr id="8" name="Shape 5"/>
          <p:cNvSpPr/>
          <p:nvPr/>
        </p:nvSpPr>
        <p:spPr>
          <a:xfrm>
            <a:off x="822960" y="3657600"/>
            <a:ext cx="2542032" cy="2331720"/>
          </a:xfrm>
          <a:prstGeom prst="roundRect">
            <a:avLst>
              <a:gd name="adj" fmla="val 3922"/>
            </a:avLst>
          </a:prstGeom>
          <a:solidFill>
            <a:srgbClr val="10314F"/>
          </a:solidFill>
          <a:ln w="12700">
            <a:solidFill>
              <a:srgbClr val="2A4E74"/>
            </a:solidFill>
            <a:prstDash val="solid"/>
          </a:ln>
        </p:spPr>
      </p:sp>
      <p:sp>
        <p:nvSpPr>
          <p:cNvPr id="9" name="Shape 6"/>
          <p:cNvSpPr/>
          <p:nvPr/>
        </p:nvSpPr>
        <p:spPr>
          <a:xfrm>
            <a:off x="1682496" y="3977640"/>
            <a:ext cx="822960" cy="822960"/>
          </a:xfrm>
          <a:prstGeom prst="ellipse">
            <a:avLst/>
          </a:prstGeom>
          <a:solidFill>
            <a:srgbClr val="F28C28"/>
          </a:solidFill>
          <a:ln/>
        </p:spPr>
      </p:sp>
      <p:pic>
        <p:nvPicPr>
          <p:cNvPr id="10" name="Image 1" descr="C:\Users\batul\AppData\Local\Temp\claude\C--laragon-www-suiteia\297df873-1046-41ae-a4ed-debcf1dfbb2b\scratchpad\bloque1\assets\ic_edit_0A2540.png">    </p:cNvPr>
          <p:cNvPicPr>
            <a:picLocks noChangeAspect="1"/>
          </p:cNvPicPr>
          <p:nvPr/>
        </p:nvPicPr>
        <p:blipFill>
          <a:blip r:embed="rId2"/>
          <a:stretch>
            <a:fillRect/>
          </a:stretch>
        </p:blipFill>
        <p:spPr>
          <a:xfrm>
            <a:off x="1880006" y="4175150"/>
            <a:ext cx="427939" cy="427939"/>
          </a:xfrm>
          <a:prstGeom prst="rect">
            <a:avLst/>
          </a:prstGeom>
        </p:spPr>
      </p:pic>
      <p:sp>
        <p:nvSpPr>
          <p:cNvPr id="11" name="Text 7"/>
          <p:cNvSpPr/>
          <p:nvPr/>
        </p:nvSpPr>
        <p:spPr>
          <a:xfrm>
            <a:off x="914400" y="4937760"/>
            <a:ext cx="2359152" cy="365760"/>
          </a:xfrm>
          <a:prstGeom prst="rect">
            <a:avLst/>
          </a:prstGeom>
          <a:noFill/>
          <a:ln/>
        </p:spPr>
        <p:txBody>
          <a:bodyPr wrap="square" lIns="0" tIns="0" rIns="0" bIns="0" rtlCol="0" anchor="ctr"/>
          <a:lstStyle/>
          <a:p>
            <a:pPr algn="ctr" indent="0" marL="0">
              <a:buNone/>
            </a:pPr>
            <a:r>
              <a:rPr lang="en-US" sz="1700" b="1" dirty="0">
                <a:solidFill>
                  <a:srgbClr val="F28C28"/>
                </a:solidFill>
                <a:latin typeface="Arial" pitchFamily="34" charset="0"/>
                <a:ea typeface="Arial" pitchFamily="34" charset="-122"/>
                <a:cs typeface="Arial" pitchFamily="34" charset="-120"/>
              </a:rPr>
              <a:t>Escribe</a:t>
            </a:r>
            <a:endParaRPr lang="en-US" sz="1700" dirty="0"/>
          </a:p>
        </p:txBody>
      </p:sp>
      <p:sp>
        <p:nvSpPr>
          <p:cNvPr id="12" name="Text 8"/>
          <p:cNvSpPr/>
          <p:nvPr/>
        </p:nvSpPr>
        <p:spPr>
          <a:xfrm>
            <a:off x="914400" y="5303520"/>
            <a:ext cx="2359152" cy="640080"/>
          </a:xfrm>
          <a:prstGeom prst="rect">
            <a:avLst/>
          </a:prstGeom>
          <a:noFill/>
          <a:ln/>
        </p:spPr>
        <p:txBody>
          <a:bodyPr wrap="square" lIns="0" tIns="0" rIns="0" bIns="0" rtlCol="0" anchor="ctr"/>
          <a:lstStyle/>
          <a:p>
            <a:pPr algn="ctr" indent="0" marL="0">
              <a:buNone/>
            </a:pPr>
            <a:r>
              <a:rPr lang="en-US" sz="1250" dirty="0">
                <a:solidFill>
                  <a:srgbClr val="AFC3D8"/>
                </a:solidFill>
                <a:latin typeface="Arial" pitchFamily="34" charset="0"/>
                <a:ea typeface="Arial" pitchFamily="34" charset="-122"/>
                <a:cs typeface="Arial" pitchFamily="34" charset="-120"/>
              </a:rPr>
              <a:t>oficios, correos,</a:t>
            </a:r>
            <a:endParaRPr lang="en-US" sz="1250" dirty="0"/>
          </a:p>
          <a:p>
            <a:pPr algn="ctr" indent="0" marL="0">
              <a:buNone/>
            </a:pPr>
            <a:r>
              <a:rPr lang="en-US" sz="1250" dirty="0">
                <a:solidFill>
                  <a:srgbClr val="AFC3D8"/>
                </a:solidFill>
                <a:latin typeface="Arial" pitchFamily="34" charset="0"/>
                <a:ea typeface="Arial" pitchFamily="34" charset="-122"/>
                <a:cs typeface="Arial" pitchFamily="34" charset="-120"/>
              </a:rPr>
              <a:t>informes</a:t>
            </a:r>
            <a:endParaRPr lang="en-US" sz="1250" dirty="0"/>
          </a:p>
        </p:txBody>
      </p:sp>
      <p:sp>
        <p:nvSpPr>
          <p:cNvPr id="13" name="Shape 9"/>
          <p:cNvSpPr/>
          <p:nvPr/>
        </p:nvSpPr>
        <p:spPr>
          <a:xfrm>
            <a:off x="3657600" y="3657600"/>
            <a:ext cx="2542032" cy="2331720"/>
          </a:xfrm>
          <a:prstGeom prst="roundRect">
            <a:avLst>
              <a:gd name="adj" fmla="val 3922"/>
            </a:avLst>
          </a:prstGeom>
          <a:solidFill>
            <a:srgbClr val="10314F"/>
          </a:solidFill>
          <a:ln w="12700">
            <a:solidFill>
              <a:srgbClr val="2A4E74"/>
            </a:solidFill>
            <a:prstDash val="solid"/>
          </a:ln>
        </p:spPr>
      </p:sp>
      <p:sp>
        <p:nvSpPr>
          <p:cNvPr id="14" name="Shape 10"/>
          <p:cNvSpPr/>
          <p:nvPr/>
        </p:nvSpPr>
        <p:spPr>
          <a:xfrm>
            <a:off x="4517136" y="3977640"/>
            <a:ext cx="822960" cy="822960"/>
          </a:xfrm>
          <a:prstGeom prst="ellipse">
            <a:avLst/>
          </a:prstGeom>
          <a:solidFill>
            <a:srgbClr val="F28C28"/>
          </a:solidFill>
          <a:ln/>
        </p:spPr>
      </p:sp>
      <p:pic>
        <p:nvPicPr>
          <p:cNvPr id="15" name="Image 2" descr="C:\Users\batul\AppData\Local\Temp\claude\C--laragon-www-suiteia\297df873-1046-41ae-a4ed-debcf1dfbb2b\scratchpad\bloque1\assets\ic_book_0A2540.png">    </p:cNvPr>
          <p:cNvPicPr>
            <a:picLocks noChangeAspect="1"/>
          </p:cNvPicPr>
          <p:nvPr/>
        </p:nvPicPr>
        <p:blipFill>
          <a:blip r:embed="rId3"/>
          <a:stretch>
            <a:fillRect/>
          </a:stretch>
        </p:blipFill>
        <p:spPr>
          <a:xfrm>
            <a:off x="4714646" y="4175150"/>
            <a:ext cx="427939" cy="427939"/>
          </a:xfrm>
          <a:prstGeom prst="rect">
            <a:avLst/>
          </a:prstGeom>
        </p:spPr>
      </p:pic>
      <p:sp>
        <p:nvSpPr>
          <p:cNvPr id="16" name="Text 11"/>
          <p:cNvSpPr/>
          <p:nvPr/>
        </p:nvSpPr>
        <p:spPr>
          <a:xfrm>
            <a:off x="3749040" y="4937760"/>
            <a:ext cx="2359152" cy="365760"/>
          </a:xfrm>
          <a:prstGeom prst="rect">
            <a:avLst/>
          </a:prstGeom>
          <a:noFill/>
          <a:ln/>
        </p:spPr>
        <p:txBody>
          <a:bodyPr wrap="square" lIns="0" tIns="0" rIns="0" bIns="0" rtlCol="0" anchor="ctr"/>
          <a:lstStyle/>
          <a:p>
            <a:pPr algn="ctr" indent="0" marL="0">
              <a:buNone/>
            </a:pPr>
            <a:r>
              <a:rPr lang="en-US" sz="1700" b="1" dirty="0">
                <a:solidFill>
                  <a:srgbClr val="F28C28"/>
                </a:solidFill>
                <a:latin typeface="Arial" pitchFamily="34" charset="0"/>
                <a:ea typeface="Arial" pitchFamily="34" charset="-122"/>
                <a:cs typeface="Arial" pitchFamily="34" charset="-120"/>
              </a:rPr>
              <a:t>Resume</a:t>
            </a:r>
            <a:endParaRPr lang="en-US" sz="1700" dirty="0"/>
          </a:p>
        </p:txBody>
      </p:sp>
      <p:sp>
        <p:nvSpPr>
          <p:cNvPr id="17" name="Text 12"/>
          <p:cNvSpPr/>
          <p:nvPr/>
        </p:nvSpPr>
        <p:spPr>
          <a:xfrm>
            <a:off x="3749040" y="5303520"/>
            <a:ext cx="2359152" cy="640080"/>
          </a:xfrm>
          <a:prstGeom prst="rect">
            <a:avLst/>
          </a:prstGeom>
          <a:noFill/>
          <a:ln/>
        </p:spPr>
        <p:txBody>
          <a:bodyPr wrap="square" lIns="0" tIns="0" rIns="0" bIns="0" rtlCol="0" anchor="ctr"/>
          <a:lstStyle/>
          <a:p>
            <a:pPr algn="ctr" indent="0" marL="0">
              <a:buNone/>
            </a:pPr>
            <a:r>
              <a:rPr lang="en-US" sz="1250" dirty="0">
                <a:solidFill>
                  <a:srgbClr val="AFC3D8"/>
                </a:solidFill>
                <a:latin typeface="Arial" pitchFamily="34" charset="0"/>
                <a:ea typeface="Arial" pitchFamily="34" charset="-122"/>
                <a:cs typeface="Arial" pitchFamily="34" charset="-120"/>
              </a:rPr>
              <a:t>documentos largos</a:t>
            </a:r>
            <a:endParaRPr lang="en-US" sz="1250" dirty="0"/>
          </a:p>
          <a:p>
            <a:pPr algn="ctr" indent="0" marL="0">
              <a:buNone/>
            </a:pPr>
            <a:r>
              <a:rPr lang="en-US" sz="1250" dirty="0">
                <a:solidFill>
                  <a:srgbClr val="AFC3D8"/>
                </a:solidFill>
                <a:latin typeface="Arial" pitchFamily="34" charset="0"/>
                <a:ea typeface="Arial" pitchFamily="34" charset="-122"/>
                <a:cs typeface="Arial" pitchFamily="34" charset="-120"/>
              </a:rPr>
              <a:t>en minutos</a:t>
            </a:r>
            <a:endParaRPr lang="en-US" sz="1250" dirty="0"/>
          </a:p>
        </p:txBody>
      </p:sp>
      <p:sp>
        <p:nvSpPr>
          <p:cNvPr id="18" name="Shape 13"/>
          <p:cNvSpPr/>
          <p:nvPr/>
        </p:nvSpPr>
        <p:spPr>
          <a:xfrm>
            <a:off x="6492240" y="3657600"/>
            <a:ext cx="2542032" cy="2331720"/>
          </a:xfrm>
          <a:prstGeom prst="roundRect">
            <a:avLst>
              <a:gd name="adj" fmla="val 3922"/>
            </a:avLst>
          </a:prstGeom>
          <a:solidFill>
            <a:srgbClr val="10314F"/>
          </a:solidFill>
          <a:ln w="12700">
            <a:solidFill>
              <a:srgbClr val="2A4E74"/>
            </a:solidFill>
            <a:prstDash val="solid"/>
          </a:ln>
        </p:spPr>
      </p:sp>
      <p:sp>
        <p:nvSpPr>
          <p:cNvPr id="19" name="Shape 14"/>
          <p:cNvSpPr/>
          <p:nvPr/>
        </p:nvSpPr>
        <p:spPr>
          <a:xfrm>
            <a:off x="7351776" y="3977640"/>
            <a:ext cx="822960" cy="822960"/>
          </a:xfrm>
          <a:prstGeom prst="ellipse">
            <a:avLst/>
          </a:prstGeom>
          <a:solidFill>
            <a:srgbClr val="F28C28"/>
          </a:solidFill>
          <a:ln/>
        </p:spPr>
      </p:sp>
      <p:pic>
        <p:nvPicPr>
          <p:cNvPr id="20" name="Image 3" descr="C:\Users\batul\AppData\Local\Temp\claude\C--laragon-www-suiteia\297df873-1046-41ae-a4ed-debcf1dfbb2b\scratchpad\bloque1\assets\ic_search_0A2540.png">    </p:cNvPr>
          <p:cNvPicPr>
            <a:picLocks noChangeAspect="1"/>
          </p:cNvPicPr>
          <p:nvPr/>
        </p:nvPicPr>
        <p:blipFill>
          <a:blip r:embed="rId4"/>
          <a:stretch>
            <a:fillRect/>
          </a:stretch>
        </p:blipFill>
        <p:spPr>
          <a:xfrm>
            <a:off x="7549286" y="4175150"/>
            <a:ext cx="427939" cy="427939"/>
          </a:xfrm>
          <a:prstGeom prst="rect">
            <a:avLst/>
          </a:prstGeom>
        </p:spPr>
      </p:pic>
      <p:sp>
        <p:nvSpPr>
          <p:cNvPr id="21" name="Text 15"/>
          <p:cNvSpPr/>
          <p:nvPr/>
        </p:nvSpPr>
        <p:spPr>
          <a:xfrm>
            <a:off x="6583680" y="4937760"/>
            <a:ext cx="2359152" cy="365760"/>
          </a:xfrm>
          <a:prstGeom prst="rect">
            <a:avLst/>
          </a:prstGeom>
          <a:noFill/>
          <a:ln/>
        </p:spPr>
        <p:txBody>
          <a:bodyPr wrap="square" lIns="0" tIns="0" rIns="0" bIns="0" rtlCol="0" anchor="ctr"/>
          <a:lstStyle/>
          <a:p>
            <a:pPr algn="ctr" indent="0" marL="0">
              <a:buNone/>
            </a:pPr>
            <a:r>
              <a:rPr lang="en-US" sz="1700" b="1" dirty="0">
                <a:solidFill>
                  <a:srgbClr val="F28C28"/>
                </a:solidFill>
                <a:latin typeface="Arial" pitchFamily="34" charset="0"/>
                <a:ea typeface="Arial" pitchFamily="34" charset="-122"/>
                <a:cs typeface="Arial" pitchFamily="34" charset="-120"/>
              </a:rPr>
              <a:t>Analiza</a:t>
            </a:r>
            <a:endParaRPr lang="en-US" sz="1700" dirty="0"/>
          </a:p>
        </p:txBody>
      </p:sp>
      <p:sp>
        <p:nvSpPr>
          <p:cNvPr id="22" name="Text 16"/>
          <p:cNvSpPr/>
          <p:nvPr/>
        </p:nvSpPr>
        <p:spPr>
          <a:xfrm>
            <a:off x="6583680" y="5303520"/>
            <a:ext cx="2359152" cy="640080"/>
          </a:xfrm>
          <a:prstGeom prst="rect">
            <a:avLst/>
          </a:prstGeom>
          <a:noFill/>
          <a:ln/>
        </p:spPr>
        <p:txBody>
          <a:bodyPr wrap="square" lIns="0" tIns="0" rIns="0" bIns="0" rtlCol="0" anchor="ctr"/>
          <a:lstStyle/>
          <a:p>
            <a:pPr algn="ctr" indent="0" marL="0">
              <a:buNone/>
            </a:pPr>
            <a:r>
              <a:rPr lang="en-US" sz="1250" dirty="0">
                <a:solidFill>
                  <a:srgbClr val="AFC3D8"/>
                </a:solidFill>
                <a:latin typeface="Arial" pitchFamily="34" charset="0"/>
                <a:ea typeface="Arial" pitchFamily="34" charset="-122"/>
                <a:cs typeface="Arial" pitchFamily="34" charset="-120"/>
              </a:rPr>
              <a:t>datos, solicitudes,</a:t>
            </a:r>
            <a:endParaRPr lang="en-US" sz="1250" dirty="0"/>
          </a:p>
          <a:p>
            <a:pPr algn="ctr" indent="0" marL="0">
              <a:buNone/>
            </a:pPr>
            <a:r>
              <a:rPr lang="en-US" sz="1250" dirty="0">
                <a:solidFill>
                  <a:srgbClr val="AFC3D8"/>
                </a:solidFill>
                <a:latin typeface="Arial" pitchFamily="34" charset="0"/>
                <a:ea typeface="Arial" pitchFamily="34" charset="-122"/>
                <a:cs typeface="Arial" pitchFamily="34" charset="-120"/>
              </a:rPr>
              <a:t>reglamentos</a:t>
            </a:r>
            <a:endParaRPr lang="en-US" sz="1250" dirty="0"/>
          </a:p>
        </p:txBody>
      </p:sp>
      <p:sp>
        <p:nvSpPr>
          <p:cNvPr id="23" name="Shape 17"/>
          <p:cNvSpPr/>
          <p:nvPr/>
        </p:nvSpPr>
        <p:spPr>
          <a:xfrm>
            <a:off x="9326880" y="3657600"/>
            <a:ext cx="2542032" cy="2331720"/>
          </a:xfrm>
          <a:prstGeom prst="roundRect">
            <a:avLst>
              <a:gd name="adj" fmla="val 3922"/>
            </a:avLst>
          </a:prstGeom>
          <a:solidFill>
            <a:srgbClr val="10314F"/>
          </a:solidFill>
          <a:ln w="12700">
            <a:solidFill>
              <a:srgbClr val="2A4E74"/>
            </a:solidFill>
            <a:prstDash val="solid"/>
          </a:ln>
        </p:spPr>
      </p:sp>
      <p:sp>
        <p:nvSpPr>
          <p:cNvPr id="24" name="Shape 18"/>
          <p:cNvSpPr/>
          <p:nvPr/>
        </p:nvSpPr>
        <p:spPr>
          <a:xfrm>
            <a:off x="10186416" y="3977640"/>
            <a:ext cx="822960" cy="822960"/>
          </a:xfrm>
          <a:prstGeom prst="ellipse">
            <a:avLst/>
          </a:prstGeom>
          <a:solidFill>
            <a:srgbClr val="F28C28"/>
          </a:solidFill>
          <a:ln/>
        </p:spPr>
      </p:sp>
      <p:pic>
        <p:nvPicPr>
          <p:cNvPr id="25" name="Image 4" descr="C:\Users\batul\AppData\Local\Temp\claude\C--laragon-www-suiteia\297df873-1046-41ae-a4ed-debcf1dfbb2b\scratchpad\bloque1\assets\ic_chat_0A2540.png">    </p:cNvPr>
          <p:cNvPicPr>
            <a:picLocks noChangeAspect="1"/>
          </p:cNvPicPr>
          <p:nvPr/>
        </p:nvPicPr>
        <p:blipFill>
          <a:blip r:embed="rId5"/>
          <a:stretch>
            <a:fillRect/>
          </a:stretch>
        </p:blipFill>
        <p:spPr>
          <a:xfrm>
            <a:off x="10383926" y="4175150"/>
            <a:ext cx="427939" cy="427939"/>
          </a:xfrm>
          <a:prstGeom prst="rect">
            <a:avLst/>
          </a:prstGeom>
        </p:spPr>
      </p:pic>
      <p:sp>
        <p:nvSpPr>
          <p:cNvPr id="26" name="Text 19"/>
          <p:cNvSpPr/>
          <p:nvPr/>
        </p:nvSpPr>
        <p:spPr>
          <a:xfrm>
            <a:off x="9418320" y="4937760"/>
            <a:ext cx="2359152" cy="365760"/>
          </a:xfrm>
          <a:prstGeom prst="rect">
            <a:avLst/>
          </a:prstGeom>
          <a:noFill/>
          <a:ln/>
        </p:spPr>
        <p:txBody>
          <a:bodyPr wrap="square" lIns="0" tIns="0" rIns="0" bIns="0" rtlCol="0" anchor="ctr"/>
          <a:lstStyle/>
          <a:p>
            <a:pPr algn="ctr" indent="0" marL="0">
              <a:buNone/>
            </a:pPr>
            <a:r>
              <a:rPr lang="en-US" sz="1700" b="1" dirty="0">
                <a:solidFill>
                  <a:srgbClr val="F28C28"/>
                </a:solidFill>
                <a:latin typeface="Arial" pitchFamily="34" charset="0"/>
                <a:ea typeface="Arial" pitchFamily="34" charset="-122"/>
                <a:cs typeface="Arial" pitchFamily="34" charset="-120"/>
              </a:rPr>
              <a:t>Conversa</a:t>
            </a:r>
            <a:endParaRPr lang="en-US" sz="1700" dirty="0"/>
          </a:p>
        </p:txBody>
      </p:sp>
      <p:sp>
        <p:nvSpPr>
          <p:cNvPr id="27" name="Text 20"/>
          <p:cNvSpPr/>
          <p:nvPr/>
        </p:nvSpPr>
        <p:spPr>
          <a:xfrm>
            <a:off x="9418320" y="5303520"/>
            <a:ext cx="2359152" cy="640080"/>
          </a:xfrm>
          <a:prstGeom prst="rect">
            <a:avLst/>
          </a:prstGeom>
          <a:noFill/>
          <a:ln/>
        </p:spPr>
        <p:txBody>
          <a:bodyPr wrap="square" lIns="0" tIns="0" rIns="0" bIns="0" rtlCol="0" anchor="ctr"/>
          <a:lstStyle/>
          <a:p>
            <a:pPr algn="ctr" indent="0" marL="0">
              <a:buNone/>
            </a:pPr>
            <a:r>
              <a:rPr lang="en-US" sz="1250" dirty="0">
                <a:solidFill>
                  <a:srgbClr val="AFC3D8"/>
                </a:solidFill>
                <a:latin typeface="Arial" pitchFamily="34" charset="0"/>
                <a:ea typeface="Arial" pitchFamily="34" charset="-122"/>
                <a:cs typeface="Arial" pitchFamily="34" charset="-120"/>
              </a:rPr>
              <a:t>responde preguntas</a:t>
            </a:r>
            <a:endParaRPr lang="en-US" sz="1250" dirty="0"/>
          </a:p>
          <a:p>
            <a:pPr algn="ctr" indent="0" marL="0">
              <a:buNone/>
            </a:pPr>
            <a:r>
              <a:rPr lang="en-US" sz="1250" dirty="0">
                <a:solidFill>
                  <a:srgbClr val="AFC3D8"/>
                </a:solidFill>
                <a:latin typeface="Arial" pitchFamily="34" charset="0"/>
                <a:ea typeface="Arial" pitchFamily="34" charset="-122"/>
                <a:cs typeface="Arial" pitchFamily="34" charset="-120"/>
              </a:rPr>
              <a:t>como un asistente</a:t>
            </a:r>
            <a:endParaRPr lang="en-US" sz="12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content.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7</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822960" y="685800"/>
            <a:ext cx="54864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PARADA 1 · CONCEPTOS</a:t>
            </a:r>
            <a:endParaRPr lang="en-US" sz="1200" dirty="0"/>
          </a:p>
        </p:txBody>
      </p:sp>
      <p:sp>
        <p:nvSpPr>
          <p:cNvPr id="6" name="Text 3"/>
          <p:cNvSpPr/>
          <p:nvPr/>
        </p:nvSpPr>
        <p:spPr>
          <a:xfrm>
            <a:off x="777240" y="1051560"/>
            <a:ext cx="10058400" cy="822960"/>
          </a:xfrm>
          <a:prstGeom prst="rect">
            <a:avLst/>
          </a:prstGeom>
          <a:noFill/>
          <a:ln/>
        </p:spPr>
        <p:txBody>
          <a:bodyPr wrap="square" lIns="0" tIns="0" rIns="0" bIns="0" rtlCol="0" anchor="ctr"/>
          <a:lstStyle/>
          <a:p>
            <a:pPr indent="0" marL="0">
              <a:buNone/>
            </a:pPr>
            <a:r>
              <a:rPr lang="en-US" sz="3600" b="1" dirty="0">
                <a:solidFill>
                  <a:srgbClr val="FFFFFF"/>
                </a:solidFill>
                <a:latin typeface="Arial" pitchFamily="34" charset="0"/>
                <a:ea typeface="Arial" pitchFamily="34" charset="-122"/>
                <a:cs typeface="Arial" pitchFamily="34" charset="-120"/>
              </a:rPr>
              <a:t>¿Cómo funciona un asistente de IA?</a:t>
            </a:r>
            <a:endParaRPr lang="en-US" sz="3600" dirty="0"/>
          </a:p>
        </p:txBody>
      </p:sp>
      <p:sp>
        <p:nvSpPr>
          <p:cNvPr id="7" name="Text 4"/>
          <p:cNvSpPr/>
          <p:nvPr/>
        </p:nvSpPr>
        <p:spPr>
          <a:xfrm>
            <a:off x="822960" y="2057400"/>
            <a:ext cx="10424160" cy="777240"/>
          </a:xfrm>
          <a:prstGeom prst="rect">
            <a:avLst/>
          </a:prstGeom>
          <a:noFill/>
          <a:ln/>
        </p:spPr>
        <p:txBody>
          <a:bodyPr wrap="square" lIns="0" tIns="0" rIns="0" bIns="0" rtlCol="0" anchor="ctr"/>
          <a:lstStyle/>
          <a:p>
            <a:pPr indent="0" marL="0">
              <a:buNone/>
            </a:pPr>
            <a:r>
              <a:rPr lang="en-US" sz="1800" dirty="0">
                <a:solidFill>
                  <a:srgbClr val="AFC3D8"/>
                </a:solidFill>
                <a:latin typeface="Arial" pitchFamily="34" charset="0"/>
                <a:ea typeface="Arial" pitchFamily="34" charset="-122"/>
                <a:cs typeface="Arial" pitchFamily="34" charset="-120"/>
              </a:rPr>
              <a:t>Aprendió leyendo millones de textos. Ahora, cuando le escribes, predice cuál es la mejor palabra siguiente… millones de veces por segundo.</a:t>
            </a:r>
            <a:endParaRPr lang="en-US" sz="1800" dirty="0"/>
          </a:p>
        </p:txBody>
      </p:sp>
      <p:sp>
        <p:nvSpPr>
          <p:cNvPr id="8" name="Shape 5"/>
          <p:cNvSpPr/>
          <p:nvPr/>
        </p:nvSpPr>
        <p:spPr>
          <a:xfrm>
            <a:off x="822960" y="3063240"/>
            <a:ext cx="10515600" cy="2011680"/>
          </a:xfrm>
          <a:prstGeom prst="roundRect">
            <a:avLst>
              <a:gd name="adj" fmla="val 4545"/>
            </a:avLst>
          </a:prstGeom>
          <a:solidFill>
            <a:srgbClr val="10314F"/>
          </a:solidFill>
          <a:ln w="12700">
            <a:solidFill>
              <a:srgbClr val="2A4E74"/>
            </a:solidFill>
            <a:prstDash val="solid"/>
          </a:ln>
        </p:spPr>
      </p:sp>
      <p:sp>
        <p:nvSpPr>
          <p:cNvPr id="9" name="Text 6"/>
          <p:cNvSpPr/>
          <p:nvPr/>
        </p:nvSpPr>
        <p:spPr>
          <a:xfrm>
            <a:off x="1188720" y="3337560"/>
            <a:ext cx="6858000" cy="548640"/>
          </a:xfrm>
          <a:prstGeom prst="rect">
            <a:avLst/>
          </a:prstGeom>
          <a:noFill/>
          <a:ln/>
        </p:spPr>
        <p:txBody>
          <a:bodyPr wrap="square" lIns="0" tIns="0" rIns="0" bIns="0" rtlCol="0" anchor="ctr"/>
          <a:lstStyle/>
          <a:p>
            <a:pPr indent="0" marL="0">
              <a:buNone/>
            </a:pPr>
            <a:r>
              <a:rPr lang="en-US" sz="2400" b="1" dirty="0">
                <a:solidFill>
                  <a:srgbClr val="FFFFFF"/>
                </a:solidFill>
                <a:latin typeface="Arial" pitchFamily="34" charset="0"/>
                <a:ea typeface="Arial" pitchFamily="34" charset="-122"/>
                <a:cs typeface="Arial" pitchFamily="34" charset="-120"/>
              </a:rPr>
              <a:t>La cooperativa aprobó el ______</a:t>
            </a:r>
            <a:endParaRPr lang="en-US" sz="2400" dirty="0"/>
          </a:p>
        </p:txBody>
      </p:sp>
      <p:sp>
        <p:nvSpPr>
          <p:cNvPr id="10" name="Shape 7"/>
          <p:cNvSpPr/>
          <p:nvPr/>
        </p:nvSpPr>
        <p:spPr>
          <a:xfrm>
            <a:off x="1188720" y="4114800"/>
            <a:ext cx="2651760" cy="685800"/>
          </a:xfrm>
          <a:prstGeom prst="roundRect">
            <a:avLst>
              <a:gd name="adj" fmla="val 46667"/>
            </a:avLst>
          </a:prstGeom>
          <a:solidFill>
            <a:srgbClr val="16406B"/>
          </a:solidFill>
          <a:ln w="19050">
            <a:solidFill>
              <a:srgbClr val="34D399"/>
            </a:solidFill>
            <a:prstDash val="solid"/>
          </a:ln>
        </p:spPr>
      </p:sp>
      <p:sp>
        <p:nvSpPr>
          <p:cNvPr id="11" name="Text 8"/>
          <p:cNvSpPr/>
          <p:nvPr/>
        </p:nvSpPr>
        <p:spPr>
          <a:xfrm>
            <a:off x="1188720" y="4114800"/>
            <a:ext cx="2651760" cy="685800"/>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crédito  </a:t>
            </a:r>
            <a:pPr algn="ctr" indent="0" marL="0">
              <a:buNone/>
            </a:pPr>
            <a:r>
              <a:rPr lang="en-US" sz="1600" b="1" dirty="0">
                <a:solidFill>
                  <a:srgbClr val="34D399"/>
                </a:solidFill>
                <a:latin typeface="Arial" pitchFamily="34" charset="0"/>
                <a:ea typeface="Arial" pitchFamily="34" charset="-122"/>
                <a:cs typeface="Arial" pitchFamily="34" charset="-120"/>
              </a:rPr>
              <a:t>87%</a:t>
            </a:r>
            <a:endParaRPr lang="en-US" sz="1600" dirty="0"/>
          </a:p>
        </p:txBody>
      </p:sp>
      <p:sp>
        <p:nvSpPr>
          <p:cNvPr id="12" name="Shape 9"/>
          <p:cNvSpPr/>
          <p:nvPr/>
        </p:nvSpPr>
        <p:spPr>
          <a:xfrm>
            <a:off x="4251960" y="4114800"/>
            <a:ext cx="2651760" cy="685800"/>
          </a:xfrm>
          <a:prstGeom prst="roundRect">
            <a:avLst>
              <a:gd name="adj" fmla="val 46667"/>
            </a:avLst>
          </a:prstGeom>
          <a:solidFill>
            <a:srgbClr val="16406B"/>
          </a:solidFill>
          <a:ln w="19050">
            <a:solidFill>
              <a:srgbClr val="FBBF24"/>
            </a:solidFill>
            <a:prstDash val="solid"/>
          </a:ln>
        </p:spPr>
      </p:sp>
      <p:sp>
        <p:nvSpPr>
          <p:cNvPr id="13" name="Text 10"/>
          <p:cNvSpPr/>
          <p:nvPr/>
        </p:nvSpPr>
        <p:spPr>
          <a:xfrm>
            <a:off x="4251960" y="4114800"/>
            <a:ext cx="2651760" cy="685800"/>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préstamo  </a:t>
            </a:r>
            <a:pPr algn="ctr" indent="0" marL="0">
              <a:buNone/>
            </a:pPr>
            <a:r>
              <a:rPr lang="en-US" sz="1600" b="1" dirty="0">
                <a:solidFill>
                  <a:srgbClr val="FBBF24"/>
                </a:solidFill>
                <a:latin typeface="Arial" pitchFamily="34" charset="0"/>
                <a:ea typeface="Arial" pitchFamily="34" charset="-122"/>
                <a:cs typeface="Arial" pitchFamily="34" charset="-120"/>
              </a:rPr>
              <a:t>9%</a:t>
            </a:r>
            <a:endParaRPr lang="en-US" sz="1600" dirty="0"/>
          </a:p>
        </p:txBody>
      </p:sp>
      <p:sp>
        <p:nvSpPr>
          <p:cNvPr id="14" name="Shape 11"/>
          <p:cNvSpPr/>
          <p:nvPr/>
        </p:nvSpPr>
        <p:spPr>
          <a:xfrm>
            <a:off x="7315200" y="4114800"/>
            <a:ext cx="2651760" cy="685800"/>
          </a:xfrm>
          <a:prstGeom prst="roundRect">
            <a:avLst>
              <a:gd name="adj" fmla="val 46667"/>
            </a:avLst>
          </a:prstGeom>
          <a:solidFill>
            <a:srgbClr val="16406B"/>
          </a:solidFill>
          <a:ln w="19050">
            <a:solidFill>
              <a:srgbClr val="AFC3D8"/>
            </a:solidFill>
            <a:prstDash val="solid"/>
          </a:ln>
        </p:spPr>
      </p:sp>
      <p:sp>
        <p:nvSpPr>
          <p:cNvPr id="15" name="Text 12"/>
          <p:cNvSpPr/>
          <p:nvPr/>
        </p:nvSpPr>
        <p:spPr>
          <a:xfrm>
            <a:off x="7315200" y="4114800"/>
            <a:ext cx="2651760" cy="685800"/>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evento  </a:t>
            </a:r>
            <a:pPr algn="ctr" indent="0" marL="0">
              <a:buNone/>
            </a:pPr>
            <a:r>
              <a:rPr lang="en-US" sz="1600" b="1" dirty="0">
                <a:solidFill>
                  <a:srgbClr val="AFC3D8"/>
                </a:solidFill>
                <a:latin typeface="Arial" pitchFamily="34" charset="0"/>
                <a:ea typeface="Arial" pitchFamily="34" charset="-122"/>
                <a:cs typeface="Arial" pitchFamily="34" charset="-120"/>
              </a:rPr>
              <a:t>4%</a:t>
            </a:r>
            <a:endParaRPr lang="en-US" sz="1600" dirty="0"/>
          </a:p>
        </p:txBody>
      </p:sp>
      <p:sp>
        <p:nvSpPr>
          <p:cNvPr id="16" name="Text 13"/>
          <p:cNvSpPr/>
          <p:nvPr/>
        </p:nvSpPr>
        <p:spPr>
          <a:xfrm>
            <a:off x="822960" y="5440680"/>
            <a:ext cx="10515600" cy="822960"/>
          </a:xfrm>
          <a:prstGeom prst="rect">
            <a:avLst/>
          </a:prstGeom>
          <a:noFill/>
          <a:ln/>
        </p:spPr>
        <p:txBody>
          <a:bodyPr wrap="square" lIns="0" tIns="0" rIns="0" bIns="0" rtlCol="0" anchor="ctr"/>
          <a:lstStyle/>
          <a:p>
            <a:pPr indent="0" marL="0">
              <a:buNone/>
            </a:pPr>
            <a:r>
              <a:rPr lang="en-US" sz="1600" b="1" dirty="0">
                <a:solidFill>
                  <a:srgbClr val="F28C28"/>
                </a:solidFill>
                <a:latin typeface="Arial" pitchFamily="34" charset="0"/>
                <a:ea typeface="Arial" pitchFamily="34" charset="-122"/>
                <a:cs typeface="Arial" pitchFamily="34" charset="-120"/>
              </a:rPr>
              <a:t>Importante: </a:t>
            </a:r>
            <a:pPr indent="0" marL="0">
              <a:buNone/>
            </a:pPr>
            <a:r>
              <a:rPr lang="en-US" sz="1600" dirty="0">
                <a:solidFill>
                  <a:srgbClr val="FFFFFF"/>
                </a:solidFill>
                <a:latin typeface="Arial" pitchFamily="34" charset="0"/>
                <a:ea typeface="Arial" pitchFamily="34" charset="-122"/>
                <a:cs typeface="Arial" pitchFamily="34" charset="-120"/>
              </a:rPr>
              <a:t>no busca en una base de datos ni copia de internet: genera texto nuevo cada vez. Por eso a veces acierta increíble… y a veces se equivoca.</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content.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8</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822960" y="685800"/>
            <a:ext cx="54864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PARADA 1 · CONCEPTOS</a:t>
            </a:r>
            <a:endParaRPr lang="en-US" sz="1200" dirty="0"/>
          </a:p>
        </p:txBody>
      </p:sp>
      <p:sp>
        <p:nvSpPr>
          <p:cNvPr id="6" name="Text 3"/>
          <p:cNvSpPr/>
          <p:nvPr/>
        </p:nvSpPr>
        <p:spPr>
          <a:xfrm>
            <a:off x="777240" y="1051560"/>
            <a:ext cx="9144000" cy="822960"/>
          </a:xfrm>
          <a:prstGeom prst="rect">
            <a:avLst/>
          </a:prstGeom>
          <a:noFill/>
          <a:ln/>
        </p:spPr>
        <p:txBody>
          <a:bodyPr wrap="square" lIns="0" tIns="0" rIns="0" bIns="0" rtlCol="0" anchor="ctr"/>
          <a:lstStyle/>
          <a:p>
            <a:pPr indent="0" marL="0">
              <a:buNone/>
            </a:pPr>
            <a:r>
              <a:rPr lang="en-US" sz="3600" b="1" dirty="0">
                <a:solidFill>
                  <a:srgbClr val="FFFFFF"/>
                </a:solidFill>
                <a:latin typeface="Arial" pitchFamily="34" charset="0"/>
                <a:ea typeface="Arial" pitchFamily="34" charset="-122"/>
                <a:cs typeface="Arial" pitchFamily="34" charset="-120"/>
              </a:rPr>
              <a:t>Lo que la IA NO es</a:t>
            </a:r>
            <a:endParaRPr lang="en-US" sz="3600" dirty="0"/>
          </a:p>
        </p:txBody>
      </p:sp>
      <p:sp>
        <p:nvSpPr>
          <p:cNvPr id="7" name="Shape 4"/>
          <p:cNvSpPr/>
          <p:nvPr/>
        </p:nvSpPr>
        <p:spPr>
          <a:xfrm>
            <a:off x="822960" y="2148840"/>
            <a:ext cx="5120640" cy="1691640"/>
          </a:xfrm>
          <a:prstGeom prst="roundRect">
            <a:avLst>
              <a:gd name="adj" fmla="val 5405"/>
            </a:avLst>
          </a:prstGeom>
          <a:solidFill>
            <a:srgbClr val="10314F"/>
          </a:solidFill>
          <a:ln w="12700">
            <a:solidFill>
              <a:srgbClr val="2A4E74"/>
            </a:solidFill>
            <a:prstDash val="solid"/>
          </a:ln>
        </p:spPr>
      </p:sp>
      <p:sp>
        <p:nvSpPr>
          <p:cNvPr id="8" name="Shape 5"/>
          <p:cNvSpPr/>
          <p:nvPr/>
        </p:nvSpPr>
        <p:spPr>
          <a:xfrm>
            <a:off x="1143000" y="2628900"/>
            <a:ext cx="731520" cy="731520"/>
          </a:xfrm>
          <a:prstGeom prst="ellipse">
            <a:avLst/>
          </a:prstGeom>
          <a:solidFill>
            <a:srgbClr val="F87171"/>
          </a:solidFill>
          <a:ln/>
        </p:spPr>
      </p:sp>
      <p:pic>
        <p:nvPicPr>
          <p:cNvPr id="9" name="Image 1" descr="C:\Users\batul\AppData\Local\Temp\claude\C--laragon-www-suiteia\297df873-1046-41ae-a4ed-debcf1dfbb2b\scratchpad\bloque1\assets\ic_x_0A2540.png">    </p:cNvPr>
          <p:cNvPicPr>
            <a:picLocks noChangeAspect="1"/>
          </p:cNvPicPr>
          <p:nvPr/>
        </p:nvPicPr>
        <p:blipFill>
          <a:blip r:embed="rId2"/>
          <a:stretch>
            <a:fillRect/>
          </a:stretch>
        </p:blipFill>
        <p:spPr>
          <a:xfrm>
            <a:off x="1318565" y="2804465"/>
            <a:ext cx="380390" cy="380390"/>
          </a:xfrm>
          <a:prstGeom prst="rect">
            <a:avLst/>
          </a:prstGeom>
        </p:spPr>
      </p:pic>
      <p:sp>
        <p:nvSpPr>
          <p:cNvPr id="10" name="Text 6"/>
          <p:cNvSpPr/>
          <p:nvPr/>
        </p:nvSpPr>
        <p:spPr>
          <a:xfrm>
            <a:off x="2148840" y="2404872"/>
            <a:ext cx="3566160" cy="411480"/>
          </a:xfrm>
          <a:prstGeom prst="rect">
            <a:avLst/>
          </a:prstGeom>
          <a:noFill/>
          <a:ln/>
        </p:spPr>
        <p:txBody>
          <a:bodyPr wrap="square" lIns="0" tIns="0" rIns="0" bIns="0" rtlCol="0" anchor="ctr"/>
          <a:lstStyle/>
          <a:p>
            <a:pPr indent="0" marL="0">
              <a:buNone/>
            </a:pPr>
            <a:r>
              <a:rPr lang="en-US" sz="1800" b="1" dirty="0">
                <a:solidFill>
                  <a:srgbClr val="FFFFFF"/>
                </a:solidFill>
                <a:latin typeface="Arial" pitchFamily="34" charset="0"/>
                <a:ea typeface="Arial" pitchFamily="34" charset="-122"/>
                <a:cs typeface="Arial" pitchFamily="34" charset="-120"/>
              </a:rPr>
              <a:t>No piensa ni siente</a:t>
            </a:r>
            <a:endParaRPr lang="en-US" sz="1800" dirty="0"/>
          </a:p>
        </p:txBody>
      </p:sp>
      <p:sp>
        <p:nvSpPr>
          <p:cNvPr id="11" name="Text 7"/>
          <p:cNvSpPr/>
          <p:nvPr/>
        </p:nvSpPr>
        <p:spPr>
          <a:xfrm>
            <a:off x="2148840" y="2862072"/>
            <a:ext cx="3566160" cy="777240"/>
          </a:xfrm>
          <a:prstGeom prst="rect">
            <a:avLst/>
          </a:prstGeom>
          <a:noFill/>
          <a:ln/>
        </p:spPr>
        <p:txBody>
          <a:bodyPr wrap="square" lIns="0" tIns="0" rIns="0" bIns="0" rtlCol="0" anchor="ctr"/>
          <a:lstStyle/>
          <a:p>
            <a:pPr indent="0" marL="0">
              <a:buNone/>
            </a:pPr>
            <a:r>
              <a:rPr lang="en-US" sz="1350" dirty="0">
                <a:solidFill>
                  <a:srgbClr val="AFC3D8"/>
                </a:solidFill>
                <a:latin typeface="Arial" pitchFamily="34" charset="0"/>
                <a:ea typeface="Arial" pitchFamily="34" charset="-122"/>
                <a:cs typeface="Arial" pitchFamily="34" charset="-120"/>
              </a:rPr>
              <a:t>Procesa texto. No tiene conciencia,</a:t>
            </a:r>
            <a:endParaRPr lang="en-US" sz="1350" dirty="0"/>
          </a:p>
          <a:p>
            <a:pPr indent="0" marL="0">
              <a:buNone/>
            </a:pPr>
            <a:r>
              <a:rPr lang="en-US" sz="1350" dirty="0">
                <a:solidFill>
                  <a:srgbClr val="AFC3D8"/>
                </a:solidFill>
                <a:latin typeface="Arial" pitchFamily="34" charset="0"/>
                <a:ea typeface="Arial" pitchFamily="34" charset="-122"/>
                <a:cs typeface="Arial" pitchFamily="34" charset="-120"/>
              </a:rPr>
              <a:t>intenciones ni emociones.</a:t>
            </a:r>
            <a:endParaRPr lang="en-US" sz="1350" dirty="0"/>
          </a:p>
        </p:txBody>
      </p:sp>
      <p:sp>
        <p:nvSpPr>
          <p:cNvPr id="12" name="Shape 8"/>
          <p:cNvSpPr/>
          <p:nvPr/>
        </p:nvSpPr>
        <p:spPr>
          <a:xfrm>
            <a:off x="6217920" y="2148840"/>
            <a:ext cx="5120640" cy="1691640"/>
          </a:xfrm>
          <a:prstGeom prst="roundRect">
            <a:avLst>
              <a:gd name="adj" fmla="val 5405"/>
            </a:avLst>
          </a:prstGeom>
          <a:solidFill>
            <a:srgbClr val="10314F"/>
          </a:solidFill>
          <a:ln w="12700">
            <a:solidFill>
              <a:srgbClr val="2A4E74"/>
            </a:solidFill>
            <a:prstDash val="solid"/>
          </a:ln>
        </p:spPr>
      </p:sp>
      <p:sp>
        <p:nvSpPr>
          <p:cNvPr id="13" name="Shape 9"/>
          <p:cNvSpPr/>
          <p:nvPr/>
        </p:nvSpPr>
        <p:spPr>
          <a:xfrm>
            <a:off x="6537960" y="2628900"/>
            <a:ext cx="731520" cy="731520"/>
          </a:xfrm>
          <a:prstGeom prst="ellipse">
            <a:avLst/>
          </a:prstGeom>
          <a:solidFill>
            <a:srgbClr val="F87171"/>
          </a:solidFill>
          <a:ln/>
        </p:spPr>
      </p:sp>
      <p:pic>
        <p:nvPicPr>
          <p:cNvPr id="14" name="Image 2" descr="C:\Users\batul\AppData\Local\Temp\claude\C--laragon-www-suiteia\297df873-1046-41ae-a4ed-debcf1dfbb2b\scratchpad\bloque1\assets\ic_x_0A2540.png">    </p:cNvPr>
          <p:cNvPicPr>
            <a:picLocks noChangeAspect="1"/>
          </p:cNvPicPr>
          <p:nvPr/>
        </p:nvPicPr>
        <p:blipFill>
          <a:blip r:embed="rId3"/>
          <a:stretch>
            <a:fillRect/>
          </a:stretch>
        </p:blipFill>
        <p:spPr>
          <a:xfrm>
            <a:off x="6713525" y="2804465"/>
            <a:ext cx="380390" cy="380390"/>
          </a:xfrm>
          <a:prstGeom prst="rect">
            <a:avLst/>
          </a:prstGeom>
        </p:spPr>
      </p:pic>
      <p:sp>
        <p:nvSpPr>
          <p:cNvPr id="15" name="Text 10"/>
          <p:cNvSpPr/>
          <p:nvPr/>
        </p:nvSpPr>
        <p:spPr>
          <a:xfrm>
            <a:off x="7543800" y="2404872"/>
            <a:ext cx="3566160" cy="411480"/>
          </a:xfrm>
          <a:prstGeom prst="rect">
            <a:avLst/>
          </a:prstGeom>
          <a:noFill/>
          <a:ln/>
        </p:spPr>
        <p:txBody>
          <a:bodyPr wrap="square" lIns="0" tIns="0" rIns="0" bIns="0" rtlCol="0" anchor="ctr"/>
          <a:lstStyle/>
          <a:p>
            <a:pPr indent="0" marL="0">
              <a:buNone/>
            </a:pPr>
            <a:r>
              <a:rPr lang="en-US" sz="1800" b="1" dirty="0">
                <a:solidFill>
                  <a:srgbClr val="FFFFFF"/>
                </a:solidFill>
                <a:latin typeface="Arial" pitchFamily="34" charset="0"/>
                <a:ea typeface="Arial" pitchFamily="34" charset="-122"/>
                <a:cs typeface="Arial" pitchFamily="34" charset="-120"/>
              </a:rPr>
              <a:t>No es infalible</a:t>
            </a:r>
            <a:endParaRPr lang="en-US" sz="1800" dirty="0"/>
          </a:p>
        </p:txBody>
      </p:sp>
      <p:sp>
        <p:nvSpPr>
          <p:cNvPr id="16" name="Text 11"/>
          <p:cNvSpPr/>
          <p:nvPr/>
        </p:nvSpPr>
        <p:spPr>
          <a:xfrm>
            <a:off x="7543800" y="2862072"/>
            <a:ext cx="3566160" cy="777240"/>
          </a:xfrm>
          <a:prstGeom prst="rect">
            <a:avLst/>
          </a:prstGeom>
          <a:noFill/>
          <a:ln/>
        </p:spPr>
        <p:txBody>
          <a:bodyPr wrap="square" lIns="0" tIns="0" rIns="0" bIns="0" rtlCol="0" anchor="ctr"/>
          <a:lstStyle/>
          <a:p>
            <a:pPr indent="0" marL="0">
              <a:buNone/>
            </a:pPr>
            <a:r>
              <a:rPr lang="en-US" sz="1350" dirty="0">
                <a:solidFill>
                  <a:srgbClr val="AFC3D8"/>
                </a:solidFill>
                <a:latin typeface="Arial" pitchFamily="34" charset="0"/>
                <a:ea typeface="Arial" pitchFamily="34" charset="-122"/>
                <a:cs typeface="Arial" pitchFamily="34" charset="-120"/>
              </a:rPr>
              <a:t>Puede equivocarse…</a:t>
            </a:r>
            <a:endParaRPr lang="en-US" sz="1350" dirty="0"/>
          </a:p>
          <a:p>
            <a:pPr indent="0" marL="0">
              <a:buNone/>
            </a:pPr>
            <a:r>
              <a:rPr lang="en-US" sz="1350" dirty="0">
                <a:solidFill>
                  <a:srgbClr val="AFC3D8"/>
                </a:solidFill>
                <a:latin typeface="Arial" pitchFamily="34" charset="0"/>
                <a:ea typeface="Arial" pitchFamily="34" charset="-122"/>
                <a:cs typeface="Arial" pitchFamily="34" charset="-120"/>
              </a:rPr>
              <a:t>con total seguridad.</a:t>
            </a:r>
            <a:endParaRPr lang="en-US" sz="1350" dirty="0"/>
          </a:p>
        </p:txBody>
      </p:sp>
      <p:sp>
        <p:nvSpPr>
          <p:cNvPr id="17" name="Shape 12"/>
          <p:cNvSpPr/>
          <p:nvPr/>
        </p:nvSpPr>
        <p:spPr>
          <a:xfrm>
            <a:off x="822960" y="4114800"/>
            <a:ext cx="5120640" cy="1691640"/>
          </a:xfrm>
          <a:prstGeom prst="roundRect">
            <a:avLst>
              <a:gd name="adj" fmla="val 5405"/>
            </a:avLst>
          </a:prstGeom>
          <a:solidFill>
            <a:srgbClr val="10314F"/>
          </a:solidFill>
          <a:ln w="12700">
            <a:solidFill>
              <a:srgbClr val="2A4E74"/>
            </a:solidFill>
            <a:prstDash val="solid"/>
          </a:ln>
        </p:spPr>
      </p:sp>
      <p:sp>
        <p:nvSpPr>
          <p:cNvPr id="18" name="Shape 13"/>
          <p:cNvSpPr/>
          <p:nvPr/>
        </p:nvSpPr>
        <p:spPr>
          <a:xfrm>
            <a:off x="1143000" y="4594860"/>
            <a:ext cx="731520" cy="731520"/>
          </a:xfrm>
          <a:prstGeom prst="ellipse">
            <a:avLst/>
          </a:prstGeom>
          <a:solidFill>
            <a:srgbClr val="F87171"/>
          </a:solidFill>
          <a:ln/>
        </p:spPr>
      </p:sp>
      <p:pic>
        <p:nvPicPr>
          <p:cNvPr id="19" name="Image 3" descr="C:\Users\batul\AppData\Local\Temp\claude\C--laragon-www-suiteia\297df873-1046-41ae-a4ed-debcf1dfbb2b\scratchpad\bloque1\assets\ic_x_0A2540.png">    </p:cNvPr>
          <p:cNvPicPr>
            <a:picLocks noChangeAspect="1"/>
          </p:cNvPicPr>
          <p:nvPr/>
        </p:nvPicPr>
        <p:blipFill>
          <a:blip r:embed="rId4"/>
          <a:stretch>
            <a:fillRect/>
          </a:stretch>
        </p:blipFill>
        <p:spPr>
          <a:xfrm>
            <a:off x="1318565" y="4770425"/>
            <a:ext cx="380390" cy="380390"/>
          </a:xfrm>
          <a:prstGeom prst="rect">
            <a:avLst/>
          </a:prstGeom>
        </p:spPr>
      </p:pic>
      <p:sp>
        <p:nvSpPr>
          <p:cNvPr id="20" name="Text 14"/>
          <p:cNvSpPr/>
          <p:nvPr/>
        </p:nvSpPr>
        <p:spPr>
          <a:xfrm>
            <a:off x="2148840" y="4370832"/>
            <a:ext cx="3566160" cy="411480"/>
          </a:xfrm>
          <a:prstGeom prst="rect">
            <a:avLst/>
          </a:prstGeom>
          <a:noFill/>
          <a:ln/>
        </p:spPr>
        <p:txBody>
          <a:bodyPr wrap="square" lIns="0" tIns="0" rIns="0" bIns="0" rtlCol="0" anchor="ctr"/>
          <a:lstStyle/>
          <a:p>
            <a:pPr indent="0" marL="0">
              <a:buNone/>
            </a:pPr>
            <a:r>
              <a:rPr lang="en-US" sz="1800" b="1" dirty="0">
                <a:solidFill>
                  <a:srgbClr val="FFFFFF"/>
                </a:solidFill>
                <a:latin typeface="Arial" pitchFamily="34" charset="0"/>
                <a:ea typeface="Arial" pitchFamily="34" charset="-122"/>
                <a:cs typeface="Arial" pitchFamily="34" charset="-120"/>
              </a:rPr>
              <a:t>No es magia</a:t>
            </a:r>
            <a:endParaRPr lang="en-US" sz="1800" dirty="0"/>
          </a:p>
        </p:txBody>
      </p:sp>
      <p:sp>
        <p:nvSpPr>
          <p:cNvPr id="21" name="Text 15"/>
          <p:cNvSpPr/>
          <p:nvPr/>
        </p:nvSpPr>
        <p:spPr>
          <a:xfrm>
            <a:off x="2148840" y="4828032"/>
            <a:ext cx="3566160" cy="777240"/>
          </a:xfrm>
          <a:prstGeom prst="rect">
            <a:avLst/>
          </a:prstGeom>
          <a:noFill/>
          <a:ln/>
        </p:spPr>
        <p:txBody>
          <a:bodyPr wrap="square" lIns="0" tIns="0" rIns="0" bIns="0" rtlCol="0" anchor="ctr"/>
          <a:lstStyle/>
          <a:p>
            <a:pPr indent="0" marL="0">
              <a:buNone/>
            </a:pPr>
            <a:r>
              <a:rPr lang="en-US" sz="1350" dirty="0">
                <a:solidFill>
                  <a:srgbClr val="AFC3D8"/>
                </a:solidFill>
                <a:latin typeface="Arial" pitchFamily="34" charset="0"/>
                <a:ea typeface="Arial" pitchFamily="34" charset="-122"/>
                <a:cs typeface="Arial" pitchFamily="34" charset="-120"/>
              </a:rPr>
              <a:t>El resultado depende de</a:t>
            </a:r>
            <a:endParaRPr lang="en-US" sz="1350" dirty="0"/>
          </a:p>
          <a:p>
            <a:pPr indent="0" marL="0">
              <a:buNone/>
            </a:pPr>
            <a:r>
              <a:rPr lang="en-US" sz="1350" dirty="0">
                <a:solidFill>
                  <a:srgbClr val="AFC3D8"/>
                </a:solidFill>
                <a:latin typeface="Arial" pitchFamily="34" charset="0"/>
                <a:ea typeface="Arial" pitchFamily="34" charset="-122"/>
                <a:cs typeface="Arial" pitchFamily="34" charset="-120"/>
              </a:rPr>
              <a:t>cómo le pides las cosas.</a:t>
            </a:r>
            <a:endParaRPr lang="en-US" sz="1350" dirty="0"/>
          </a:p>
        </p:txBody>
      </p:sp>
      <p:sp>
        <p:nvSpPr>
          <p:cNvPr id="22" name="Shape 16"/>
          <p:cNvSpPr/>
          <p:nvPr/>
        </p:nvSpPr>
        <p:spPr>
          <a:xfrm>
            <a:off x="6217920" y="4114800"/>
            <a:ext cx="5120640" cy="1691640"/>
          </a:xfrm>
          <a:prstGeom prst="roundRect">
            <a:avLst>
              <a:gd name="adj" fmla="val 5405"/>
            </a:avLst>
          </a:prstGeom>
          <a:solidFill>
            <a:srgbClr val="10314F"/>
          </a:solidFill>
          <a:ln w="12700">
            <a:solidFill>
              <a:srgbClr val="2A4E74"/>
            </a:solidFill>
            <a:prstDash val="solid"/>
          </a:ln>
        </p:spPr>
      </p:sp>
      <p:sp>
        <p:nvSpPr>
          <p:cNvPr id="23" name="Shape 17"/>
          <p:cNvSpPr/>
          <p:nvPr/>
        </p:nvSpPr>
        <p:spPr>
          <a:xfrm>
            <a:off x="6537960" y="4594860"/>
            <a:ext cx="731520" cy="731520"/>
          </a:xfrm>
          <a:prstGeom prst="ellipse">
            <a:avLst/>
          </a:prstGeom>
          <a:solidFill>
            <a:srgbClr val="F87171"/>
          </a:solidFill>
          <a:ln/>
        </p:spPr>
      </p:sp>
      <p:pic>
        <p:nvPicPr>
          <p:cNvPr id="24" name="Image 4" descr="C:\Users\batul\AppData\Local\Temp\claude\C--laragon-www-suiteia\297df873-1046-41ae-a4ed-debcf1dfbb2b\scratchpad\bloque1\assets\ic_x_0A2540.png">    </p:cNvPr>
          <p:cNvPicPr>
            <a:picLocks noChangeAspect="1"/>
          </p:cNvPicPr>
          <p:nvPr/>
        </p:nvPicPr>
        <p:blipFill>
          <a:blip r:embed="rId5"/>
          <a:stretch>
            <a:fillRect/>
          </a:stretch>
        </p:blipFill>
        <p:spPr>
          <a:xfrm>
            <a:off x="6713525" y="4770425"/>
            <a:ext cx="380390" cy="380390"/>
          </a:xfrm>
          <a:prstGeom prst="rect">
            <a:avLst/>
          </a:prstGeom>
        </p:spPr>
      </p:pic>
      <p:sp>
        <p:nvSpPr>
          <p:cNvPr id="25" name="Text 18"/>
          <p:cNvSpPr/>
          <p:nvPr/>
        </p:nvSpPr>
        <p:spPr>
          <a:xfrm>
            <a:off x="7543800" y="4370832"/>
            <a:ext cx="3566160" cy="411480"/>
          </a:xfrm>
          <a:prstGeom prst="rect">
            <a:avLst/>
          </a:prstGeom>
          <a:noFill/>
          <a:ln/>
        </p:spPr>
        <p:txBody>
          <a:bodyPr wrap="square" lIns="0" tIns="0" rIns="0" bIns="0" rtlCol="0" anchor="ctr"/>
          <a:lstStyle/>
          <a:p>
            <a:pPr indent="0" marL="0">
              <a:buNone/>
            </a:pPr>
            <a:r>
              <a:rPr lang="en-US" sz="1800" b="1" dirty="0">
                <a:solidFill>
                  <a:srgbClr val="FFFFFF"/>
                </a:solidFill>
                <a:latin typeface="Arial" pitchFamily="34" charset="0"/>
                <a:ea typeface="Arial" pitchFamily="34" charset="-122"/>
                <a:cs typeface="Arial" pitchFamily="34" charset="-120"/>
              </a:rPr>
              <a:t>No viene a reemplazarte</a:t>
            </a:r>
            <a:endParaRPr lang="en-US" sz="1800" dirty="0"/>
          </a:p>
        </p:txBody>
      </p:sp>
      <p:sp>
        <p:nvSpPr>
          <p:cNvPr id="26" name="Text 19"/>
          <p:cNvSpPr/>
          <p:nvPr/>
        </p:nvSpPr>
        <p:spPr>
          <a:xfrm>
            <a:off x="7543800" y="4828032"/>
            <a:ext cx="3566160" cy="777240"/>
          </a:xfrm>
          <a:prstGeom prst="rect">
            <a:avLst/>
          </a:prstGeom>
          <a:noFill/>
          <a:ln/>
        </p:spPr>
        <p:txBody>
          <a:bodyPr wrap="square" lIns="0" tIns="0" rIns="0" bIns="0" rtlCol="0" anchor="ctr"/>
          <a:lstStyle/>
          <a:p>
            <a:pPr indent="0" marL="0">
              <a:buNone/>
            </a:pPr>
            <a:r>
              <a:rPr lang="en-US" sz="1350" dirty="0">
                <a:solidFill>
                  <a:srgbClr val="AFC3D8"/>
                </a:solidFill>
                <a:latin typeface="Arial" pitchFamily="34" charset="0"/>
                <a:ea typeface="Arial" pitchFamily="34" charset="-122"/>
                <a:cs typeface="Arial" pitchFamily="34" charset="-120"/>
              </a:rPr>
              <a:t>Reemplaza tareas repetitivas,</a:t>
            </a:r>
            <a:endParaRPr lang="en-US" sz="1350" dirty="0"/>
          </a:p>
          <a:p>
            <a:pPr indent="0" marL="0">
              <a:buNone/>
            </a:pPr>
            <a:r>
              <a:rPr lang="en-US" sz="1350" dirty="0">
                <a:solidFill>
                  <a:srgbClr val="AFC3D8"/>
                </a:solidFill>
                <a:latin typeface="Arial" pitchFamily="34" charset="0"/>
                <a:ea typeface="Arial" pitchFamily="34" charset="-122"/>
                <a:cs typeface="Arial" pitchFamily="34" charset="-120"/>
              </a:rPr>
              <a:t>no tu criterio profesional.</a:t>
            </a:r>
            <a:endParaRPr lang="en-US" sz="1350" dirty="0"/>
          </a:p>
        </p:txBody>
      </p:sp>
      <p:sp>
        <p:nvSpPr>
          <p:cNvPr id="27" name="Text 20"/>
          <p:cNvSpPr/>
          <p:nvPr/>
        </p:nvSpPr>
        <p:spPr>
          <a:xfrm>
            <a:off x="822960" y="6035040"/>
            <a:ext cx="10058400" cy="411480"/>
          </a:xfrm>
          <a:prstGeom prst="rect">
            <a:avLst/>
          </a:prstGeom>
          <a:noFill/>
          <a:ln/>
        </p:spPr>
        <p:txBody>
          <a:bodyPr wrap="square" lIns="0" tIns="0" rIns="0" bIns="0" rtlCol="0" anchor="ctr"/>
          <a:lstStyle/>
          <a:p>
            <a:pPr indent="0" marL="0">
              <a:buNone/>
            </a:pPr>
            <a:r>
              <a:rPr lang="en-US" sz="1600" i="1" dirty="0">
                <a:solidFill>
                  <a:srgbClr val="F28C28"/>
                </a:solidFill>
                <a:latin typeface="Arial" pitchFamily="34" charset="0"/>
                <a:ea typeface="Arial" pitchFamily="34" charset="-122"/>
                <a:cs typeface="Arial" pitchFamily="34" charset="-120"/>
              </a:rPr>
              <a:t>Derribar estos mitos es el primer paso para usarla bien.</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C:\Users\batul\AppData\Local\Temp\claude\C--laragon-www-suiteia\297df873-1046-41ae-a4ed-debcf1dfbb2b\scratchpad\bloque1\assets\bg_content.pn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11505895" y="6400800"/>
            <a:ext cx="411480" cy="274320"/>
          </a:xfrm>
          <a:prstGeom prst="rect">
            <a:avLst/>
          </a:prstGeom>
          <a:noFill/>
          <a:ln/>
        </p:spPr>
        <p:txBody>
          <a:bodyPr wrap="square" lIns="0" tIns="0" rIns="0" bIns="0" rtlCol="0" anchor="ctr"/>
          <a:lstStyle/>
          <a:p>
            <a:pPr algn="r" indent="0" marL="0">
              <a:buNone/>
            </a:pPr>
            <a:r>
              <a:rPr lang="en-US" sz="1000" dirty="0">
                <a:solidFill>
                  <a:srgbClr val="AFC3D8"/>
                </a:solidFill>
                <a:latin typeface="Arial" pitchFamily="34" charset="0"/>
                <a:ea typeface="Arial" pitchFamily="34" charset="-122"/>
                <a:cs typeface="Arial" pitchFamily="34" charset="-120"/>
              </a:rPr>
              <a:t>9</a:t>
            </a:r>
            <a:endParaRPr lang="en-US" sz="1000" dirty="0"/>
          </a:p>
        </p:txBody>
      </p:sp>
      <p:sp>
        <p:nvSpPr>
          <p:cNvPr id="4" name="Text 1"/>
          <p:cNvSpPr/>
          <p:nvPr/>
        </p:nvSpPr>
        <p:spPr>
          <a:xfrm>
            <a:off x="548640" y="6400800"/>
            <a:ext cx="3657600" cy="274320"/>
          </a:xfrm>
          <a:prstGeom prst="rect">
            <a:avLst/>
          </a:prstGeom>
          <a:noFill/>
          <a:ln/>
        </p:spPr>
        <p:txBody>
          <a:bodyPr wrap="square" lIns="0" tIns="0" rIns="0" bIns="0" rtlCol="0" anchor="ctr"/>
          <a:lstStyle/>
          <a:p>
            <a:pPr indent="0" marL="0">
              <a:buNone/>
            </a:pPr>
            <a:r>
              <a:rPr lang="en-US" sz="900" b="1" spc="300" kern="0" dirty="0">
                <a:solidFill>
                  <a:srgbClr val="5E7FA3"/>
                </a:solidFill>
                <a:latin typeface="Arial" pitchFamily="34" charset="0"/>
                <a:ea typeface="Arial" pitchFamily="34" charset="-122"/>
                <a:cs typeface="Arial" pitchFamily="34" charset="-120"/>
              </a:rPr>
              <a:t>SUITE IA COOPAC · BLOQUE 1</a:t>
            </a:r>
            <a:endParaRPr lang="en-US" sz="900" dirty="0"/>
          </a:p>
        </p:txBody>
      </p:sp>
      <p:sp>
        <p:nvSpPr>
          <p:cNvPr id="5" name="Text 2"/>
          <p:cNvSpPr/>
          <p:nvPr/>
        </p:nvSpPr>
        <p:spPr>
          <a:xfrm>
            <a:off x="822960" y="685800"/>
            <a:ext cx="5486400" cy="292608"/>
          </a:xfrm>
          <a:prstGeom prst="rect">
            <a:avLst/>
          </a:prstGeom>
          <a:noFill/>
          <a:ln/>
        </p:spPr>
        <p:txBody>
          <a:bodyPr wrap="square" lIns="0" tIns="0" rIns="0" bIns="0" rtlCol="0" anchor="ctr"/>
          <a:lstStyle/>
          <a:p>
            <a:pPr indent="0" marL="0">
              <a:buNone/>
            </a:pPr>
            <a:r>
              <a:rPr lang="en-US" sz="1200" b="1" spc="400" kern="0" dirty="0">
                <a:solidFill>
                  <a:srgbClr val="F28C28"/>
                </a:solidFill>
                <a:latin typeface="Arial" pitchFamily="34" charset="0"/>
                <a:ea typeface="Arial" pitchFamily="34" charset="-122"/>
                <a:cs typeface="Arial" pitchFamily="34" charset="-120"/>
              </a:rPr>
              <a:t>PARADA 1 · CONCEPTOS</a:t>
            </a:r>
            <a:endParaRPr lang="en-US" sz="1200" dirty="0"/>
          </a:p>
        </p:txBody>
      </p:sp>
      <p:sp>
        <p:nvSpPr>
          <p:cNvPr id="6" name="Text 3"/>
          <p:cNvSpPr/>
          <p:nvPr/>
        </p:nvSpPr>
        <p:spPr>
          <a:xfrm>
            <a:off x="777240" y="1051560"/>
            <a:ext cx="9144000" cy="822960"/>
          </a:xfrm>
          <a:prstGeom prst="rect">
            <a:avLst/>
          </a:prstGeom>
          <a:noFill/>
          <a:ln/>
        </p:spPr>
        <p:txBody>
          <a:bodyPr wrap="square" lIns="0" tIns="0" rIns="0" bIns="0" rtlCol="0" anchor="ctr"/>
          <a:lstStyle/>
          <a:p>
            <a:pPr indent="0" marL="0">
              <a:buNone/>
            </a:pPr>
            <a:r>
              <a:rPr lang="en-US" sz="3600" b="1" dirty="0">
                <a:solidFill>
                  <a:srgbClr val="FFFFFF"/>
                </a:solidFill>
                <a:latin typeface="Arial" pitchFamily="34" charset="0"/>
                <a:ea typeface="Arial" pitchFamily="34" charset="-122"/>
                <a:cs typeface="Arial" pitchFamily="34" charset="-120"/>
              </a:rPr>
              <a:t>De la teoría… a tu bolsillo</a:t>
            </a:r>
            <a:endParaRPr lang="en-US" sz="3600" dirty="0"/>
          </a:p>
        </p:txBody>
      </p:sp>
      <p:sp>
        <p:nvSpPr>
          <p:cNvPr id="7" name="Shape 4"/>
          <p:cNvSpPr/>
          <p:nvPr/>
        </p:nvSpPr>
        <p:spPr>
          <a:xfrm>
            <a:off x="2080260" y="2944368"/>
            <a:ext cx="8503920" cy="0"/>
          </a:xfrm>
          <a:prstGeom prst="line">
            <a:avLst/>
          </a:prstGeom>
          <a:noFill/>
          <a:ln w="25400">
            <a:solidFill>
              <a:srgbClr val="2A4E74"/>
            </a:solidFill>
            <a:prstDash val="dash"/>
          </a:ln>
        </p:spPr>
      </p:sp>
      <p:sp>
        <p:nvSpPr>
          <p:cNvPr id="8" name="Shape 5"/>
          <p:cNvSpPr/>
          <p:nvPr/>
        </p:nvSpPr>
        <p:spPr>
          <a:xfrm>
            <a:off x="1623060" y="2487168"/>
            <a:ext cx="914400" cy="914400"/>
          </a:xfrm>
          <a:prstGeom prst="ellipse">
            <a:avLst/>
          </a:prstGeom>
          <a:solidFill>
            <a:srgbClr val="16406B"/>
          </a:solidFill>
          <a:ln/>
        </p:spPr>
      </p:sp>
      <p:pic>
        <p:nvPicPr>
          <p:cNvPr id="9" name="Image 1" descr="C:\Users\batul\AppData\Local\Temp\claude\C--laragon-www-suiteia\297df873-1046-41ae-a4ed-debcf1dfbb2b\scratchpad\bloque1\assets\ic_help_F28C28.png">    </p:cNvPr>
          <p:cNvPicPr>
            <a:picLocks noChangeAspect="1"/>
          </p:cNvPicPr>
          <p:nvPr/>
        </p:nvPicPr>
        <p:blipFill>
          <a:blip r:embed="rId2"/>
          <a:stretch>
            <a:fillRect/>
          </a:stretch>
        </p:blipFill>
        <p:spPr>
          <a:xfrm>
            <a:off x="1842516" y="2706624"/>
            <a:ext cx="475488" cy="475488"/>
          </a:xfrm>
          <a:prstGeom prst="rect">
            <a:avLst/>
          </a:prstGeom>
        </p:spPr>
      </p:pic>
      <p:sp>
        <p:nvSpPr>
          <p:cNvPr id="10" name="Text 6"/>
          <p:cNvSpPr/>
          <p:nvPr/>
        </p:nvSpPr>
        <p:spPr>
          <a:xfrm>
            <a:off x="822960" y="3611880"/>
            <a:ext cx="2514600" cy="502920"/>
          </a:xfrm>
          <a:prstGeom prst="rect">
            <a:avLst/>
          </a:prstGeom>
          <a:noFill/>
          <a:ln/>
        </p:spPr>
        <p:txBody>
          <a:bodyPr wrap="square" lIns="0" tIns="0" rIns="0" bIns="0" rtlCol="0" anchor="ctr"/>
          <a:lstStyle/>
          <a:p>
            <a:pPr algn="ctr" indent="0" marL="0">
              <a:buNone/>
            </a:pPr>
            <a:r>
              <a:rPr lang="en-US" sz="2600" b="1" dirty="0">
                <a:solidFill>
                  <a:srgbClr val="FFFFFF"/>
                </a:solidFill>
                <a:latin typeface="Arial" pitchFamily="34" charset="0"/>
                <a:ea typeface="Arial" pitchFamily="34" charset="-122"/>
                <a:cs typeface="Arial" pitchFamily="34" charset="-120"/>
              </a:rPr>
              <a:t>1950</a:t>
            </a:r>
            <a:endParaRPr lang="en-US" sz="2600" dirty="0"/>
          </a:p>
        </p:txBody>
      </p:sp>
      <p:sp>
        <p:nvSpPr>
          <p:cNvPr id="11" name="Text 7"/>
          <p:cNvSpPr/>
          <p:nvPr/>
        </p:nvSpPr>
        <p:spPr>
          <a:xfrm>
            <a:off x="868680" y="4160520"/>
            <a:ext cx="2423160" cy="1097280"/>
          </a:xfrm>
          <a:prstGeom prst="rect">
            <a:avLst/>
          </a:prstGeom>
          <a:noFill/>
          <a:ln/>
        </p:spPr>
        <p:txBody>
          <a:bodyPr wrap="square" lIns="0" tIns="0" rIns="0" bIns="0" rtlCol="0" anchor="ctr"/>
          <a:lstStyle/>
          <a:p>
            <a:pPr algn="ctr" indent="0" marL="0">
              <a:buNone/>
            </a:pPr>
            <a:r>
              <a:rPr lang="en-US" sz="1250" dirty="0">
                <a:solidFill>
                  <a:srgbClr val="AFC3D8"/>
                </a:solidFill>
                <a:latin typeface="Arial" pitchFamily="34" charset="0"/>
                <a:ea typeface="Arial" pitchFamily="34" charset="-122"/>
                <a:cs typeface="Arial" pitchFamily="34" charset="-120"/>
              </a:rPr>
              <a:t>Alan Turing pregunta:</a:t>
            </a:r>
            <a:endParaRPr lang="en-US" sz="1250" dirty="0"/>
          </a:p>
          <a:p>
            <a:pPr algn="ctr" indent="0" marL="0">
              <a:buNone/>
            </a:pPr>
            <a:r>
              <a:rPr lang="en-US" sz="1250" dirty="0">
                <a:solidFill>
                  <a:srgbClr val="AFC3D8"/>
                </a:solidFill>
                <a:latin typeface="Arial" pitchFamily="34" charset="0"/>
                <a:ea typeface="Arial" pitchFamily="34" charset="-122"/>
                <a:cs typeface="Arial" pitchFamily="34" charset="-120"/>
              </a:rPr>
              <a:t>¿pueden pensar</a:t>
            </a:r>
            <a:endParaRPr lang="en-US" sz="1250" dirty="0"/>
          </a:p>
          <a:p>
            <a:pPr algn="ctr" indent="0" marL="0">
              <a:buNone/>
            </a:pPr>
            <a:r>
              <a:rPr lang="en-US" sz="1250" dirty="0">
                <a:solidFill>
                  <a:srgbClr val="AFC3D8"/>
                </a:solidFill>
                <a:latin typeface="Arial" pitchFamily="34" charset="0"/>
                <a:ea typeface="Arial" pitchFamily="34" charset="-122"/>
                <a:cs typeface="Arial" pitchFamily="34" charset="-120"/>
              </a:rPr>
              <a:t>las máquinas?</a:t>
            </a:r>
            <a:endParaRPr lang="en-US" sz="1250" dirty="0"/>
          </a:p>
        </p:txBody>
      </p:sp>
      <p:sp>
        <p:nvSpPr>
          <p:cNvPr id="12" name="Shape 8"/>
          <p:cNvSpPr/>
          <p:nvPr/>
        </p:nvSpPr>
        <p:spPr>
          <a:xfrm>
            <a:off x="4457700" y="2487168"/>
            <a:ext cx="914400" cy="914400"/>
          </a:xfrm>
          <a:prstGeom prst="ellipse">
            <a:avLst/>
          </a:prstGeom>
          <a:solidFill>
            <a:srgbClr val="16406B"/>
          </a:solidFill>
          <a:ln/>
        </p:spPr>
      </p:sp>
      <p:pic>
        <p:nvPicPr>
          <p:cNvPr id="13" name="Image 2" descr="C:\Users\batul\AppData\Local\Temp\claude\C--laragon-www-suiteia\297df873-1046-41ae-a4ed-debcf1dfbb2b\scratchpad\bloque1\assets\ic_target_F28C28.png">    </p:cNvPr>
          <p:cNvPicPr>
            <a:picLocks noChangeAspect="1"/>
          </p:cNvPicPr>
          <p:nvPr/>
        </p:nvPicPr>
        <p:blipFill>
          <a:blip r:embed="rId3"/>
          <a:stretch>
            <a:fillRect/>
          </a:stretch>
        </p:blipFill>
        <p:spPr>
          <a:xfrm>
            <a:off x="4677156" y="2706624"/>
            <a:ext cx="475488" cy="475488"/>
          </a:xfrm>
          <a:prstGeom prst="rect">
            <a:avLst/>
          </a:prstGeom>
        </p:spPr>
      </p:pic>
      <p:sp>
        <p:nvSpPr>
          <p:cNvPr id="14" name="Text 9"/>
          <p:cNvSpPr/>
          <p:nvPr/>
        </p:nvSpPr>
        <p:spPr>
          <a:xfrm>
            <a:off x="3657600" y="3611880"/>
            <a:ext cx="2514600" cy="502920"/>
          </a:xfrm>
          <a:prstGeom prst="rect">
            <a:avLst/>
          </a:prstGeom>
          <a:noFill/>
          <a:ln/>
        </p:spPr>
        <p:txBody>
          <a:bodyPr wrap="square" lIns="0" tIns="0" rIns="0" bIns="0" rtlCol="0" anchor="ctr"/>
          <a:lstStyle/>
          <a:p>
            <a:pPr algn="ctr" indent="0" marL="0">
              <a:buNone/>
            </a:pPr>
            <a:r>
              <a:rPr lang="en-US" sz="2600" b="1" dirty="0">
                <a:solidFill>
                  <a:srgbClr val="FFFFFF"/>
                </a:solidFill>
                <a:latin typeface="Arial" pitchFamily="34" charset="0"/>
                <a:ea typeface="Arial" pitchFamily="34" charset="-122"/>
                <a:cs typeface="Arial" pitchFamily="34" charset="-120"/>
              </a:rPr>
              <a:t>1997</a:t>
            </a:r>
            <a:endParaRPr lang="en-US" sz="2600" dirty="0"/>
          </a:p>
        </p:txBody>
      </p:sp>
      <p:sp>
        <p:nvSpPr>
          <p:cNvPr id="15" name="Text 10"/>
          <p:cNvSpPr/>
          <p:nvPr/>
        </p:nvSpPr>
        <p:spPr>
          <a:xfrm>
            <a:off x="3703320" y="4160520"/>
            <a:ext cx="2423160" cy="1097280"/>
          </a:xfrm>
          <a:prstGeom prst="rect">
            <a:avLst/>
          </a:prstGeom>
          <a:noFill/>
          <a:ln/>
        </p:spPr>
        <p:txBody>
          <a:bodyPr wrap="square" lIns="0" tIns="0" rIns="0" bIns="0" rtlCol="0" anchor="ctr"/>
          <a:lstStyle/>
          <a:p>
            <a:pPr algn="ctr" indent="0" marL="0">
              <a:buNone/>
            </a:pPr>
            <a:r>
              <a:rPr lang="en-US" sz="1250" dirty="0">
                <a:solidFill>
                  <a:srgbClr val="AFC3D8"/>
                </a:solidFill>
                <a:latin typeface="Arial" pitchFamily="34" charset="0"/>
                <a:ea typeface="Arial" pitchFamily="34" charset="-122"/>
                <a:cs typeface="Arial" pitchFamily="34" charset="-120"/>
              </a:rPr>
              <a:t>Deep Blue vence al</a:t>
            </a:r>
            <a:endParaRPr lang="en-US" sz="1250" dirty="0"/>
          </a:p>
          <a:p>
            <a:pPr algn="ctr" indent="0" marL="0">
              <a:buNone/>
            </a:pPr>
            <a:r>
              <a:rPr lang="en-US" sz="1250" dirty="0">
                <a:solidFill>
                  <a:srgbClr val="AFC3D8"/>
                </a:solidFill>
                <a:latin typeface="Arial" pitchFamily="34" charset="0"/>
                <a:ea typeface="Arial" pitchFamily="34" charset="-122"/>
                <a:cs typeface="Arial" pitchFamily="34" charset="-120"/>
              </a:rPr>
              <a:t>campeón mundial</a:t>
            </a:r>
            <a:endParaRPr lang="en-US" sz="1250" dirty="0"/>
          </a:p>
          <a:p>
            <a:pPr algn="ctr" indent="0" marL="0">
              <a:buNone/>
            </a:pPr>
            <a:r>
              <a:rPr lang="en-US" sz="1250" dirty="0">
                <a:solidFill>
                  <a:srgbClr val="AFC3D8"/>
                </a:solidFill>
                <a:latin typeface="Arial" pitchFamily="34" charset="0"/>
                <a:ea typeface="Arial" pitchFamily="34" charset="-122"/>
                <a:cs typeface="Arial" pitchFamily="34" charset="-120"/>
              </a:rPr>
              <a:t>de ajedrez</a:t>
            </a:r>
            <a:endParaRPr lang="en-US" sz="1250" dirty="0"/>
          </a:p>
        </p:txBody>
      </p:sp>
      <p:sp>
        <p:nvSpPr>
          <p:cNvPr id="16" name="Shape 11"/>
          <p:cNvSpPr/>
          <p:nvPr/>
        </p:nvSpPr>
        <p:spPr>
          <a:xfrm>
            <a:off x="7292340" y="2487168"/>
            <a:ext cx="914400" cy="914400"/>
          </a:xfrm>
          <a:prstGeom prst="ellipse">
            <a:avLst/>
          </a:prstGeom>
          <a:solidFill>
            <a:srgbClr val="16406B"/>
          </a:solidFill>
          <a:ln/>
        </p:spPr>
      </p:sp>
      <p:pic>
        <p:nvPicPr>
          <p:cNvPr id="17" name="Image 3" descr="C:\Users\batul\AppData\Local\Temp\claude\C--laragon-www-suiteia\297df873-1046-41ae-a4ed-debcf1dfbb2b\scratchpad\bloque1\assets\ic_chat_F28C28.png">    </p:cNvPr>
          <p:cNvPicPr>
            <a:picLocks noChangeAspect="1"/>
          </p:cNvPicPr>
          <p:nvPr/>
        </p:nvPicPr>
        <p:blipFill>
          <a:blip r:embed="rId4"/>
          <a:stretch>
            <a:fillRect/>
          </a:stretch>
        </p:blipFill>
        <p:spPr>
          <a:xfrm>
            <a:off x="7511796" y="2706624"/>
            <a:ext cx="475488" cy="475488"/>
          </a:xfrm>
          <a:prstGeom prst="rect">
            <a:avLst/>
          </a:prstGeom>
        </p:spPr>
      </p:pic>
      <p:sp>
        <p:nvSpPr>
          <p:cNvPr id="18" name="Text 12"/>
          <p:cNvSpPr/>
          <p:nvPr/>
        </p:nvSpPr>
        <p:spPr>
          <a:xfrm>
            <a:off x="6492240" y="3611880"/>
            <a:ext cx="2514600" cy="502920"/>
          </a:xfrm>
          <a:prstGeom prst="rect">
            <a:avLst/>
          </a:prstGeom>
          <a:noFill/>
          <a:ln/>
        </p:spPr>
        <p:txBody>
          <a:bodyPr wrap="square" lIns="0" tIns="0" rIns="0" bIns="0" rtlCol="0" anchor="ctr"/>
          <a:lstStyle/>
          <a:p>
            <a:pPr algn="ctr" indent="0" marL="0">
              <a:buNone/>
            </a:pPr>
            <a:r>
              <a:rPr lang="en-US" sz="2600" b="1" dirty="0">
                <a:solidFill>
                  <a:srgbClr val="FFFFFF"/>
                </a:solidFill>
                <a:latin typeface="Arial" pitchFamily="34" charset="0"/>
                <a:ea typeface="Arial" pitchFamily="34" charset="-122"/>
                <a:cs typeface="Arial" pitchFamily="34" charset="-120"/>
              </a:rPr>
              <a:t>2022</a:t>
            </a:r>
            <a:endParaRPr lang="en-US" sz="2600" dirty="0"/>
          </a:p>
        </p:txBody>
      </p:sp>
      <p:sp>
        <p:nvSpPr>
          <p:cNvPr id="19" name="Text 13"/>
          <p:cNvSpPr/>
          <p:nvPr/>
        </p:nvSpPr>
        <p:spPr>
          <a:xfrm>
            <a:off x="6537960" y="4160520"/>
            <a:ext cx="2423160" cy="1097280"/>
          </a:xfrm>
          <a:prstGeom prst="rect">
            <a:avLst/>
          </a:prstGeom>
          <a:noFill/>
          <a:ln/>
        </p:spPr>
        <p:txBody>
          <a:bodyPr wrap="square" lIns="0" tIns="0" rIns="0" bIns="0" rtlCol="0" anchor="ctr"/>
          <a:lstStyle/>
          <a:p>
            <a:pPr algn="ctr" indent="0" marL="0">
              <a:buNone/>
            </a:pPr>
            <a:r>
              <a:rPr lang="en-US" sz="1250" dirty="0">
                <a:solidFill>
                  <a:srgbClr val="AFC3D8"/>
                </a:solidFill>
                <a:latin typeface="Arial" pitchFamily="34" charset="0"/>
                <a:ea typeface="Arial" pitchFamily="34" charset="-122"/>
                <a:cs typeface="Arial" pitchFamily="34" charset="-120"/>
              </a:rPr>
              <a:t>Llega ChatGPT:</a:t>
            </a:r>
            <a:endParaRPr lang="en-US" sz="1250" dirty="0"/>
          </a:p>
          <a:p>
            <a:pPr algn="ctr" indent="0" marL="0">
              <a:buNone/>
            </a:pPr>
            <a:r>
              <a:rPr lang="en-US" sz="1250" dirty="0">
                <a:solidFill>
                  <a:srgbClr val="AFC3D8"/>
                </a:solidFill>
                <a:latin typeface="Arial" pitchFamily="34" charset="0"/>
                <a:ea typeface="Arial" pitchFamily="34" charset="-122"/>
                <a:cs typeface="Arial" pitchFamily="34" charset="-120"/>
              </a:rPr>
              <a:t>la IA conversa</a:t>
            </a:r>
            <a:endParaRPr lang="en-US" sz="1250" dirty="0"/>
          </a:p>
          <a:p>
            <a:pPr algn="ctr" indent="0" marL="0">
              <a:buNone/>
            </a:pPr>
            <a:r>
              <a:rPr lang="en-US" sz="1250" dirty="0">
                <a:solidFill>
                  <a:srgbClr val="AFC3D8"/>
                </a:solidFill>
                <a:latin typeface="Arial" pitchFamily="34" charset="0"/>
                <a:ea typeface="Arial" pitchFamily="34" charset="-122"/>
                <a:cs typeface="Arial" pitchFamily="34" charset="-120"/>
              </a:rPr>
              <a:t>con todo el mundo</a:t>
            </a:r>
            <a:endParaRPr lang="en-US" sz="1250" dirty="0"/>
          </a:p>
        </p:txBody>
      </p:sp>
      <p:sp>
        <p:nvSpPr>
          <p:cNvPr id="20" name="Shape 14"/>
          <p:cNvSpPr/>
          <p:nvPr/>
        </p:nvSpPr>
        <p:spPr>
          <a:xfrm>
            <a:off x="10126980" y="2487168"/>
            <a:ext cx="914400" cy="914400"/>
          </a:xfrm>
          <a:prstGeom prst="ellipse">
            <a:avLst/>
          </a:prstGeom>
          <a:solidFill>
            <a:srgbClr val="F28C28"/>
          </a:solidFill>
          <a:ln/>
        </p:spPr>
      </p:sp>
      <p:pic>
        <p:nvPicPr>
          <p:cNvPr id="21" name="Image 4" descr="C:\Users\batul\AppData\Local\Temp\claude\C--laragon-www-suiteia\297df873-1046-41ae-a4ed-debcf1dfbb2b\scratchpad\bloque1\assets\ic_zap_0A2540.png">    </p:cNvPr>
          <p:cNvPicPr>
            <a:picLocks noChangeAspect="1"/>
          </p:cNvPicPr>
          <p:nvPr/>
        </p:nvPicPr>
        <p:blipFill>
          <a:blip r:embed="rId5"/>
          <a:stretch>
            <a:fillRect/>
          </a:stretch>
        </p:blipFill>
        <p:spPr>
          <a:xfrm>
            <a:off x="10346436" y="2706624"/>
            <a:ext cx="475488" cy="475488"/>
          </a:xfrm>
          <a:prstGeom prst="rect">
            <a:avLst/>
          </a:prstGeom>
        </p:spPr>
      </p:pic>
      <p:sp>
        <p:nvSpPr>
          <p:cNvPr id="22" name="Text 15"/>
          <p:cNvSpPr/>
          <p:nvPr/>
        </p:nvSpPr>
        <p:spPr>
          <a:xfrm>
            <a:off x="9326880" y="3611880"/>
            <a:ext cx="2514600" cy="502920"/>
          </a:xfrm>
          <a:prstGeom prst="rect">
            <a:avLst/>
          </a:prstGeom>
          <a:noFill/>
          <a:ln/>
        </p:spPr>
        <p:txBody>
          <a:bodyPr wrap="square" lIns="0" tIns="0" rIns="0" bIns="0" rtlCol="0" anchor="ctr"/>
          <a:lstStyle/>
          <a:p>
            <a:pPr algn="ctr" indent="0" marL="0">
              <a:buNone/>
            </a:pPr>
            <a:r>
              <a:rPr lang="en-US" sz="2600" b="1" dirty="0">
                <a:solidFill>
                  <a:srgbClr val="F28C28"/>
                </a:solidFill>
                <a:latin typeface="Arial" pitchFamily="34" charset="0"/>
                <a:ea typeface="Arial" pitchFamily="34" charset="-122"/>
                <a:cs typeface="Arial" pitchFamily="34" charset="-120"/>
              </a:rPr>
              <a:t>2026</a:t>
            </a:r>
            <a:endParaRPr lang="en-US" sz="2600" dirty="0"/>
          </a:p>
        </p:txBody>
      </p:sp>
      <p:sp>
        <p:nvSpPr>
          <p:cNvPr id="23" name="Text 16"/>
          <p:cNvSpPr/>
          <p:nvPr/>
        </p:nvSpPr>
        <p:spPr>
          <a:xfrm>
            <a:off x="9372600" y="4160520"/>
            <a:ext cx="2423160" cy="1097280"/>
          </a:xfrm>
          <a:prstGeom prst="rect">
            <a:avLst/>
          </a:prstGeom>
          <a:noFill/>
          <a:ln/>
        </p:spPr>
        <p:txBody>
          <a:bodyPr wrap="square" lIns="0" tIns="0" rIns="0" bIns="0" rtlCol="0" anchor="ctr"/>
          <a:lstStyle/>
          <a:p>
            <a:pPr algn="ctr" indent="0" marL="0">
              <a:buNone/>
            </a:pPr>
            <a:r>
              <a:rPr lang="en-US" sz="1250" dirty="0">
                <a:solidFill>
                  <a:srgbClr val="AFC3D8"/>
                </a:solidFill>
                <a:latin typeface="Arial" pitchFamily="34" charset="0"/>
                <a:ea typeface="Arial" pitchFamily="34" charset="-122"/>
                <a:cs typeface="Arial" pitchFamily="34" charset="-120"/>
              </a:rPr>
              <a:t>IA en el trabajo</a:t>
            </a:r>
            <a:endParaRPr lang="en-US" sz="1250" dirty="0"/>
          </a:p>
          <a:p>
            <a:pPr algn="ctr" indent="0" marL="0">
              <a:buNone/>
            </a:pPr>
            <a:r>
              <a:rPr lang="en-US" sz="1250" dirty="0">
                <a:solidFill>
                  <a:srgbClr val="AFC3D8"/>
                </a:solidFill>
                <a:latin typeface="Arial" pitchFamily="34" charset="0"/>
                <a:ea typeface="Arial" pitchFamily="34" charset="-122"/>
                <a:cs typeface="Arial" pitchFamily="34" charset="-120"/>
              </a:rPr>
              <a:t>diario: nace la</a:t>
            </a:r>
            <a:endParaRPr lang="en-US" sz="1250" dirty="0"/>
          </a:p>
          <a:p>
            <a:pPr algn="ctr" indent="0" marL="0">
              <a:buNone/>
            </a:pPr>
            <a:r>
              <a:rPr lang="en-US" sz="1250" dirty="0">
                <a:solidFill>
                  <a:srgbClr val="AFC3D8"/>
                </a:solidFill>
                <a:latin typeface="Arial" pitchFamily="34" charset="0"/>
                <a:ea typeface="Arial" pitchFamily="34" charset="-122"/>
                <a:cs typeface="Arial" pitchFamily="34" charset="-120"/>
              </a:rPr>
              <a:t>Suite IA COOPAC</a:t>
            </a:r>
            <a:endParaRPr lang="en-US" sz="1250" dirty="0"/>
          </a:p>
        </p:txBody>
      </p:sp>
      <p:sp>
        <p:nvSpPr>
          <p:cNvPr id="24" name="Text 17"/>
          <p:cNvSpPr/>
          <p:nvPr/>
        </p:nvSpPr>
        <p:spPr>
          <a:xfrm>
            <a:off x="822960" y="5806440"/>
            <a:ext cx="10424160" cy="411480"/>
          </a:xfrm>
          <a:prstGeom prst="rect">
            <a:avLst/>
          </a:prstGeom>
          <a:noFill/>
          <a:ln/>
        </p:spPr>
        <p:txBody>
          <a:bodyPr wrap="square" lIns="0" tIns="0" rIns="0" bIns="0" rtlCol="0" anchor="ctr"/>
          <a:lstStyle/>
          <a:p>
            <a:pPr indent="0" marL="0">
              <a:buNone/>
            </a:pPr>
            <a:r>
              <a:rPr lang="en-US" sz="1600" i="1" dirty="0">
                <a:solidFill>
                  <a:srgbClr val="F28C28"/>
                </a:solidFill>
                <a:latin typeface="Arial" pitchFamily="34" charset="0"/>
                <a:ea typeface="Arial" pitchFamily="34" charset="-122"/>
                <a:cs typeface="Arial" pitchFamily="34" charset="-120"/>
              </a:rPr>
              <a:t>70 años de investigación… y la revolución de verdad ocurrió hace apenas 4 años.</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Bloque 1 · Introducción a la Inteligencia Artificial — COOPAC</dc:title>
  <dc:subject>PptxGenJS Presentation</dc:subject>
  <dc:creator>GEOMASTERSOLUTIONS S.A.S.</dc:creator>
  <cp:lastModifiedBy>GEOMASTERSOLUTIONS S.A.S.</cp:lastModifiedBy>
  <cp:revision>1</cp:revision>
  <dcterms:created xsi:type="dcterms:W3CDTF">2026-08-17T16:25:07Z</dcterms:created>
  <dcterms:modified xsi:type="dcterms:W3CDTF">2026-08-17T16:25:07Z</dcterms:modified>
</cp:coreProperties>
</file>