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Volvemos del break. Cambio de tono: el bloque 1 fue conceptual, este es concreto. Anuncia: en los proximos 50 minutos van a conocer la herramienta que la cooperativa construyo para ustedes, modulo por modulo. Y en la tarde la usan.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Modulo estrella para el area de creditos. Cuenta el hallazgo real: en el informe de credito que revisamos, el mismo archivo aplicaba 60% de capacidad al deudor y 70% al garante. El sistema elimina esa inconsistencia con una sola regla configurable. DEMO: abre un analisis ya hecho y muestra el desglose de las 5 C con la marca de quien puso cada punto.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se ve que el sistema se hizo mirando SU trabajo. La importacion lee por etiquetas, no por celdas fijas: sobrevive a que cada asesor mueva las filas. La precalificacion movil calcula en el telefono y no consume presupuesto de IA. DEMO rapida: sube el Excel y muestra como se llena la ficha sola.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Este modulo suele generar el mayor asombro: la cooperativa tiene 47.787 socios y solo 3.434 con credito vigente. Insiste en el encuadre: prospeccion, NO aprobacion, porque la concesion esta regulada por la SEPS. Los 79 recien liberados son la llamada mas urgente: acaban de pagar y el habito de la cuota sigue fresco.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Momento de cierre del circulo con la encuesta: cobranza fue el pedido mas repetido, 5 menciones. DEMO fuerte: genera un mensaje preventivo en vivo y muestra que en la peticion viaja el marcador, no el nombre. La normativa de defensa del consumidor exige trato digno: el prompt lo tiene prohibido explicitamente.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Dato que descubrimos al construir el modulo: 86 depositos ya vencidos y aun activos, por 1,23 millones. Nadie los estaba mirando. La bandeja los pone arriba de todo con franja roja. Aclara: la tasa y las condiciones las define Finanzas; la IA no propone tasas, solo prepara la conversacion.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mas usado de la Suite (298 consultas en produccion) y el mas economico: menos de un centavo cada una. DEMO obligatoria: pregunta algo del reglamento y muestra la cita al final. Insiste en la diferencia con ChatGPT: aqui responde con NUESTRA normativa y cita el articulo; alla inventaria requisitos. Responde al pedido de la encuesta de digitalizar los reglamentos.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Modulo de Gerencia y tambien de la Secretaria, que es quien mas lo usara en el dia a dia. El panel de adopcion es solo para Gerencia: no es vigilancia, es saber donde falta acompanamiento. Menciona que el resumen semanal llega por correo los lunes si se activa.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Modulo para Auditoria pero util a Contabilidad, Creditos y Gerencia. Lo diferencial es la CITA clicable: la IA no puede decir algo sin senalar de donde lo saco. Si el documento esta escaneado, el sistema lo lee con reconocimiento de texto. DEMO: pregunta algo puntual y haz clic en la cita.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Modulo para el contador. Aclara que Contabilidad es una de las tres que ve todas las agencias (con Gerencia y el administrador), porque consolida. Las cifras del cierre las extrae el sistema del archivo; la IA solo redacta las notas explicandolas.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Distingue este modulo del de Captaciones: aqui es el dinero que la cooperativa coloca AFUERA; en Captaciones es el que los socios ponen ADENTRO. En esta cooperativa lo ve la misma area. El interes esperado usa base 360 como el sector; el sistema lo calcula con formula, no la 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es LA idea del bloque. Conecta con la diapositiva 18 del bloque 1 (datos del socio son sagrados): ahi dijimos que para casos reales existe un entorno institucional. Este es ese entorno. No prohibimos ChatGPT: le damos el lugar correcto a cada cosa.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Modulo simple pero de los mas agradecidos: convierte cuatro cifras en un informe presentable. La comparacion contra la semana anterior la calcula el sistema. Recalca el aislamiento: el jefe de El Coca no puede abrir el reporte de Loja, ni cambiando la direccion del navegador. El correo va SOLO al propio jefe, nunca a terceros.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de los modulos. Documentos es transversal: cualquier trabajador lo tiene sin que nadie deba asignarlo. Es el mejor modulo para que la gente pierda el miedo, porque el resultado es inmediato y personal: su propia solicitud de vacaciones bien redactada.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esta la respuesta al pedido de la encuesta: que los reglamentos se puedan consultar. Es tambien la diferencia de fondo con ChatGPT. Menciona que Super Admin carga y actualiza los documentos, y que si el reglamento cambia, basta con subir la version nueva: no hay que reentrenar nada.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Detalle practico muy valorado: el trabajo sale en el formato que ya usan. El Word es editable a proposito, porque el criterio final es humano. Todos los documentos llevan la leyenda de apoyo con IA: es la regla 4 del bloque 1, ser transparente.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de funciones transversales. Insiste en la retroalimentacion: cuando marcan pulgar abajo y escriben por que, eso llega al administrador y sirve para ajustar el prompt del modulo. Es la via directa que tienen para mejorar la herramienta.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Momento de compromiso institucional. Los cuatro de la izquierda existen porque los pidieron en la encuesta: es la prueba de que la voz del personal se convierte en herramienta. Los de la derecha son los siguientes, y las mesas de la tarde definen el orden. No prometas fechas.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del bloque 2 y puente al taller. Recuerda el almuerzo y la hora de regreso. Pide que lleguen con la laptop cargada y conectada al wifi. Si quedan preguntas muy tecnicas o de un area concreta, anotalas para la mesa de la tarde: ahi tienen tiempo y contexto.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Aqui muestra la pantalla de ingreso real en el proyector. Menciona que hoy en el taller trabajaran por equipos con un usuario por area. Importante: la sesion se cierra sola a las 8 horas, pensado para que nadie deje la Suite abierta en una ventanilla.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Pregunta al salon: alguien de creditos, cuantos modulos creen que ven? Muestra que la asesora ve 5 y la de inversiones 3. Nadie tiene que aprenderse los 12. Aclara que Super Admin puede conceder un modulo extra a una persona concreta sin cambiarle el area.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Lamina de orientacion: que sepan donde estan en el recorrido. No la leas entera, agrupa: los del dia a dia (creditos, prospectos, cobranza, captaciones, cajeros), los de analisis (gerencia, auditoria, contabilidad, inversiones) y los de apoyo (agencias, sistemas, documentos). Anuncia que veran cada uno con su ejemplo.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Momento tecnico pero clave para la confianza. Conecta con la alucinacion del bloque 1: si la IA puede inventar cifras, no la dejamos calcular. La cuota de un credito la calcula el sistema con la formula francesa; la IA solo explica el caso. Si alguien pregunta: si el proveedor de IA se equivoca, el numero no cambia.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 momento de este bloque para las 11 personas que dijeron que la seguridad era su preocupacion #1. Lee las dos cajas en voz alta: lo que escribes vs lo que viaja. Aclara que el nombre vuelve completo en la respuesta, asi que el usuario no nota nada. Si preguntan: funciona en TODOS los modulos, no hay que acordarse de activarlo.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EN VIVO recomendada: aqui los dos equipos de creditos (El Coca y Loja) entran a Prospectos y comparan lo que ven en sus pantallas. Nada convence mas que verlo. Aclara quien SI ve todo: Gerencia, Contabilidad y el administrador del sistema, porque su trabajo es institucional.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Transparencia sobre el costo: responde la pregunta que siempre aparece. El presupuesto es de USD 25 al mes para toda la institucion y hoy vamos en menos de un dolar. Menciona que Gerencia ve el tablero con el gasto por modulo y por persona: no es control, es administracion responsable.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image" Target="../media/image-2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image" Target="../media/image-24-5.png"/><Relationship Id="rId6" Type="http://schemas.openxmlformats.org/officeDocument/2006/relationships/image" Target="../media/image-24-6.png"/><Relationship Id="rId7" Type="http://schemas.openxmlformats.org/officeDocument/2006/relationships/image" Target="../media/image-24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18872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PROGRAMA SUITE IA COOPAC  ·  BLOQUE 2</a:t>
            </a:r>
            <a:endParaRPr lang="en-US" sz="1200" dirty="0"/>
          </a:p>
        </p:txBody>
      </p:sp>
      <p:sp>
        <p:nvSpPr>
          <p:cNvPr id="4" name="Text 1"/>
          <p:cNvSpPr/>
          <p:nvPr/>
        </p:nvSpPr>
        <p:spPr>
          <a:xfrm>
            <a:off x="777240" y="1554480"/>
            <a:ext cx="877824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000"/>
              </a:lnSpc>
              <a:buNone/>
            </a:pPr>
            <a:r>
              <a:rPr lang="en-US" sz="5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Suite IA COOPAC
</a:t>
            </a:r>
            <a:pPr indent="0" marL="0">
              <a:lnSpc>
                <a:spcPts val="6000"/>
              </a:lnSpc>
              <a:buNone/>
            </a:pPr>
            <a:r>
              <a:rPr lang="en-US" sz="5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dentro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822960" y="397764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 módulos, uno para cada necesidad de la cooperativa. Qué hace cada uno, para quién es y cómo se usa.</a:t>
            </a:r>
            <a:endParaRPr lang="en-US" sz="1700" dirty="0"/>
          </a:p>
        </p:txBody>
      </p:sp>
      <p:sp>
        <p:nvSpPr>
          <p:cNvPr id="6" name="Shape 3"/>
          <p:cNvSpPr/>
          <p:nvPr/>
        </p:nvSpPr>
        <p:spPr>
          <a:xfrm>
            <a:off x="822960" y="5074920"/>
            <a:ext cx="7040880" cy="777240"/>
          </a:xfrm>
          <a:prstGeom prst="roundRect">
            <a:avLst>
              <a:gd name="adj" fmla="val 1176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97280" y="5074920"/>
            <a:ext cx="658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Recorrido guiado  ·  Antes del taller práctico de la tarde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22960" y="6217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Facilita: GEOMASTERSOLUTIONS S.A.S.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9304020" y="2034540"/>
            <a:ext cx="2057400" cy="205740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grid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796" y="2528316"/>
            <a:ext cx="1069848" cy="106984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8869680" y="1463040"/>
            <a:ext cx="457200" cy="457200"/>
          </a:xfrm>
          <a:prstGeom prst="ellipse">
            <a:avLst/>
          </a:prstGeom>
          <a:solidFill>
            <a:srgbClr val="16406B"/>
          </a:solidFill>
          <a:ln/>
        </p:spPr>
      </p:sp>
      <p:sp>
        <p:nvSpPr>
          <p:cNvPr id="12" name="Shape 8"/>
          <p:cNvSpPr/>
          <p:nvPr/>
        </p:nvSpPr>
        <p:spPr>
          <a:xfrm>
            <a:off x="11201400" y="4800600"/>
            <a:ext cx="685800" cy="685800"/>
          </a:xfrm>
          <a:prstGeom prst="ellipse">
            <a:avLst/>
          </a:prstGeom>
          <a:solidFill>
            <a:srgbClr val="16406B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DEL DÍA A DÍA  ·  1 DE 5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credi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Créditos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Analizador de solicitudes · para asesores de crédito y comité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594360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14300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2834640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Llenas la ficha del socio: ingresos, egresos,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deudas, patrimonio y garante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350215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3401568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 la cuota con el método francés y la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tasa del producto elegido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06908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3968496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Aplica el marco de las 5 C con la escala real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COOPAC (aprobación sobre 70 puntos)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463600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4535424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redacta el informe para el comité, con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hallazgos y condiciones sugeridas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1143000" y="5202936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1" name="Text 17"/>
          <p:cNvSpPr/>
          <p:nvPr/>
        </p:nvSpPr>
        <p:spPr>
          <a:xfrm>
            <a:off x="1417320" y="5102352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 en PDF firmable o en Word editable</a:t>
            </a:r>
            <a:endParaRPr lang="en-US" sz="1450" dirty="0"/>
          </a:p>
        </p:txBody>
      </p:sp>
      <p:sp>
        <p:nvSpPr>
          <p:cNvPr id="22" name="Shape 18"/>
          <p:cNvSpPr/>
          <p:nvPr/>
        </p:nvSpPr>
        <p:spPr>
          <a:xfrm>
            <a:off x="7086600" y="2194560"/>
            <a:ext cx="429768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7406640" y="2377440"/>
            <a:ext cx="3749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detalle que cambia todo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7406640" y="278892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tres C que son aritmética —Capacidad, Capital y Condiciones— las calcula el sistema con UNA sola regla.</a:t>
            </a:r>
            <a:endParaRPr lang="en-US" sz="1300" dirty="0"/>
          </a:p>
        </p:txBody>
      </p:sp>
      <p:sp>
        <p:nvSpPr>
          <p:cNvPr id="25" name="Text 21"/>
          <p:cNvSpPr/>
          <p:nvPr/>
        </p:nvSpPr>
        <p:spPr>
          <a:xfrm>
            <a:off x="7406640" y="3794760"/>
            <a:ext cx="3657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solo califica Carácter y Colateral, que son juicio, y dentro de su tope de puntos.</a:t>
            </a:r>
            <a:endParaRPr lang="en-US" sz="1300" dirty="0"/>
          </a:p>
        </p:txBody>
      </p:sp>
      <p:sp>
        <p:nvSpPr>
          <p:cNvPr id="26" name="Shape 22"/>
          <p:cNvSpPr/>
          <p:nvPr/>
        </p:nvSpPr>
        <p:spPr>
          <a:xfrm>
            <a:off x="7406640" y="4754880"/>
            <a:ext cx="3657600" cy="777240"/>
          </a:xfrm>
          <a:prstGeom prst="roundRect">
            <a:avLst>
              <a:gd name="adj" fmla="val 1176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7" name="Text 23"/>
          <p:cNvSpPr/>
          <p:nvPr/>
        </p:nvSpPr>
        <p:spPr>
          <a:xfrm>
            <a:off x="7589520" y="475488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el informe se ve qué puntos puso el sistema y cuáles la IA.</a:t>
            </a:r>
            <a:endParaRPr lang="en-US" sz="1150" dirty="0"/>
          </a:p>
        </p:txBody>
      </p:sp>
      <p:sp>
        <p:nvSpPr>
          <p:cNvPr id="28" name="Text 24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criterio y la firma siguen siendo del comité.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Suite prepara el expediente.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CRÉDITOS  ·  FUNCIONES QUE AHORRAN TIEMPO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Tres atajos pensados con ustedes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822960" y="1965960"/>
            <a:ext cx="3401568" cy="3749040"/>
          </a:xfrm>
          <a:prstGeom prst="roundRect">
            <a:avLst>
              <a:gd name="adj" fmla="val 268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42416" y="2185416"/>
            <a:ext cx="621792" cy="621792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9" name="Image 1" descr="C:\Users\batul\AppData\Local\Temp\claude\C--laragon-www-suiteia\297df873-1046-41ae-a4ed-debcf1dfbb2b\scratchpad\bloque2\assets\ic_upload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646" y="2334646"/>
            <a:ext cx="323332" cy="32333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828800" y="21945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Sube el Excel del informe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1097280" y="31638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2" name="Text 8"/>
          <p:cNvSpPr/>
          <p:nvPr/>
        </p:nvSpPr>
        <p:spPr>
          <a:xfrm>
            <a:off x="1371600" y="3063240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mismo archivo que ya llenan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1097280" y="382219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4" name="Text 10"/>
          <p:cNvSpPr/>
          <p:nvPr/>
        </p:nvSpPr>
        <p:spPr>
          <a:xfrm>
            <a:off x="1371600" y="3721608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 los datos por su etiqueta</a:t>
            </a:r>
            <a:endParaRPr lang="en-US" sz="1450" dirty="0"/>
          </a:p>
        </p:txBody>
      </p:sp>
      <p:sp>
        <p:nvSpPr>
          <p:cNvPr id="15" name="Shape 11"/>
          <p:cNvSpPr/>
          <p:nvPr/>
        </p:nvSpPr>
        <p:spPr>
          <a:xfrm>
            <a:off x="1097280" y="44805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6" name="Text 12"/>
          <p:cNvSpPr/>
          <p:nvPr/>
        </p:nvSpPr>
        <p:spPr>
          <a:xfrm>
            <a:off x="1371600" y="4379976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Avisa lo que no encontró</a:t>
            </a:r>
            <a:endParaRPr lang="en-US" sz="1450" dirty="0"/>
          </a:p>
        </p:txBody>
      </p:sp>
      <p:sp>
        <p:nvSpPr>
          <p:cNvPr id="17" name="Shape 13"/>
          <p:cNvSpPr/>
          <p:nvPr/>
        </p:nvSpPr>
        <p:spPr>
          <a:xfrm>
            <a:off x="1051560" y="5029200"/>
            <a:ext cx="2944368" cy="548640"/>
          </a:xfrm>
          <a:prstGeom prst="roundRect">
            <a:avLst>
              <a:gd name="adj" fmla="val 1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1188720" y="5029200"/>
            <a:ext cx="2670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acabó pasar la ficha a mano dos veces.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4544568" y="1965960"/>
            <a:ext cx="3401568" cy="3749040"/>
          </a:xfrm>
          <a:prstGeom prst="roundRect">
            <a:avLst>
              <a:gd name="adj" fmla="val 2688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4764024" y="2185416"/>
            <a:ext cx="621792" cy="621792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1" name="Image 2" descr="C:\Users\batul\AppData\Local\Temp\claude\C--laragon-www-suiteia\297df873-1046-41ae-a4ed-debcf1dfbb2b\scratchpad\bloque2\assets\ic_alert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254" y="2334646"/>
            <a:ext cx="323332" cy="32333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5550408" y="21945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Excepciones de buró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4818888" y="31638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4" name="Text 19"/>
          <p:cNvSpPr/>
          <p:nvPr/>
        </p:nvSpPr>
        <p:spPr>
          <a:xfrm>
            <a:off x="5093208" y="3063240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el buró está bajo el mínimo,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pide la justificación</a:t>
            </a:r>
            <a:endParaRPr lang="en-US" sz="1450" dirty="0"/>
          </a:p>
        </p:txBody>
      </p:sp>
      <p:sp>
        <p:nvSpPr>
          <p:cNvPr id="25" name="Shape 20"/>
          <p:cNvSpPr/>
          <p:nvPr/>
        </p:nvSpPr>
        <p:spPr>
          <a:xfrm>
            <a:off x="4818888" y="382219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6" name="Text 21"/>
          <p:cNvSpPr/>
          <p:nvPr/>
        </p:nvSpPr>
        <p:spPr>
          <a:xfrm>
            <a:off x="5093208" y="3721608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deja analizar sin registrarla</a:t>
            </a:r>
            <a:endParaRPr lang="en-US" sz="1450" dirty="0"/>
          </a:p>
        </p:txBody>
      </p:sp>
      <p:sp>
        <p:nvSpPr>
          <p:cNvPr id="27" name="Shape 22"/>
          <p:cNvSpPr/>
          <p:nvPr/>
        </p:nvSpPr>
        <p:spPr>
          <a:xfrm>
            <a:off x="4818888" y="44805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8" name="Text 23"/>
          <p:cNvSpPr/>
          <p:nvPr/>
        </p:nvSpPr>
        <p:spPr>
          <a:xfrm>
            <a:off x="5093208" y="4379976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Queda contada y auditable</a:t>
            </a:r>
            <a:endParaRPr lang="en-US" sz="1450" dirty="0"/>
          </a:p>
        </p:txBody>
      </p:sp>
      <p:sp>
        <p:nvSpPr>
          <p:cNvPr id="29" name="Shape 24"/>
          <p:cNvSpPr/>
          <p:nvPr/>
        </p:nvSpPr>
        <p:spPr>
          <a:xfrm>
            <a:off x="4773168" y="5029200"/>
            <a:ext cx="2944368" cy="548640"/>
          </a:xfrm>
          <a:prstGeom prst="roundRect">
            <a:avLst>
              <a:gd name="adj" fmla="val 1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0" name="Text 25"/>
          <p:cNvSpPr/>
          <p:nvPr/>
        </p:nvSpPr>
        <p:spPr>
          <a:xfrm>
            <a:off x="4910328" y="5029200"/>
            <a:ext cx="2670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celda de texto suelta pasa a ser un registro.</a:t>
            </a:r>
            <a:endParaRPr lang="en-US" sz="1100" dirty="0"/>
          </a:p>
        </p:txBody>
      </p:sp>
      <p:sp>
        <p:nvSpPr>
          <p:cNvPr id="31" name="Shape 26"/>
          <p:cNvSpPr/>
          <p:nvPr/>
        </p:nvSpPr>
        <p:spPr>
          <a:xfrm>
            <a:off x="8266176" y="1965960"/>
            <a:ext cx="3401568" cy="3749040"/>
          </a:xfrm>
          <a:prstGeom prst="roundRect">
            <a:avLst>
              <a:gd name="adj" fmla="val 268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8485632" y="2185416"/>
            <a:ext cx="621792" cy="621792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3" name="Image 3" descr="C:\Users\batul\AppData\Local\Temp\claude\C--laragon-www-suiteia\297df873-1046-41ae-a4ed-debcf1dfbb2b\scratchpad\bloque2\assets\ic_phon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4862" y="2334646"/>
            <a:ext cx="323332" cy="323332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9272016" y="2194560"/>
            <a:ext cx="22585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Precalificar en el celular</a:t>
            </a:r>
            <a:endParaRPr lang="en-US" sz="1400" dirty="0"/>
          </a:p>
        </p:txBody>
      </p:sp>
      <p:sp>
        <p:nvSpPr>
          <p:cNvPr id="35" name="Shape 29"/>
          <p:cNvSpPr/>
          <p:nvPr/>
        </p:nvSpPr>
        <p:spPr>
          <a:xfrm>
            <a:off x="8540496" y="31638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6" name="Text 30"/>
          <p:cNvSpPr/>
          <p:nvPr/>
        </p:nvSpPr>
        <p:spPr>
          <a:xfrm>
            <a:off x="8814816" y="3063240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Pantalla táctil de una columna</a:t>
            </a:r>
            <a:endParaRPr lang="en-US" sz="1450" dirty="0"/>
          </a:p>
        </p:txBody>
      </p:sp>
      <p:sp>
        <p:nvSpPr>
          <p:cNvPr id="37" name="Shape 31"/>
          <p:cNvSpPr/>
          <p:nvPr/>
        </p:nvSpPr>
        <p:spPr>
          <a:xfrm>
            <a:off x="8540496" y="382219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8" name="Text 32"/>
          <p:cNvSpPr/>
          <p:nvPr/>
        </p:nvSpPr>
        <p:spPr>
          <a:xfrm>
            <a:off x="8814816" y="3721608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 en el teléfono,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gastar presupuesto</a:t>
            </a:r>
            <a:endParaRPr lang="en-US" sz="1450" dirty="0"/>
          </a:p>
        </p:txBody>
      </p:sp>
      <p:sp>
        <p:nvSpPr>
          <p:cNvPr id="39" name="Shape 33"/>
          <p:cNvSpPr/>
          <p:nvPr/>
        </p:nvSpPr>
        <p:spPr>
          <a:xfrm>
            <a:off x="8540496" y="44805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40" name="Text 34"/>
          <p:cNvSpPr/>
          <p:nvPr/>
        </p:nvSpPr>
        <p:spPr>
          <a:xfrm>
            <a:off x="8814816" y="4379976"/>
            <a:ext cx="262432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Veredicto: aplica o no aplica</a:t>
            </a:r>
            <a:endParaRPr lang="en-US" sz="1450" dirty="0"/>
          </a:p>
        </p:txBody>
      </p:sp>
      <p:sp>
        <p:nvSpPr>
          <p:cNvPr id="41" name="Shape 35"/>
          <p:cNvSpPr/>
          <p:nvPr/>
        </p:nvSpPr>
        <p:spPr>
          <a:xfrm>
            <a:off x="8494776" y="5029200"/>
            <a:ext cx="2944368" cy="548640"/>
          </a:xfrm>
          <a:prstGeom prst="roundRect">
            <a:avLst>
              <a:gd name="adj" fmla="val 1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42" name="Text 36"/>
          <p:cNvSpPr/>
          <p:nvPr/>
        </p:nvSpPr>
        <p:spPr>
          <a:xfrm>
            <a:off x="8631936" y="5029200"/>
            <a:ext cx="26700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saberlo en la casa del socio.</a:t>
            </a:r>
            <a:endParaRPr lang="en-US" sz="1100" dirty="0"/>
          </a:p>
        </p:txBody>
      </p:sp>
      <p:sp>
        <p:nvSpPr>
          <p:cNvPr id="43" name="Text 37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Estas tres nacieron de mirar su informe real de crédito,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 un manual.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DEL DÍA A DÍA  ·  2 DE 5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targe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Prospectos de Crédito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qué socios vale la pena llamarles · asesores y jefes de agencia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3246120" cy="1463040"/>
          </a:xfrm>
          <a:prstGeom prst="roundRect">
            <a:avLst>
              <a:gd name="adj" fmla="val 625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22960" y="2340864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3.784</a:t>
            </a:r>
            <a:endParaRPr lang="en-US" sz="3400" dirty="0"/>
          </a:p>
        </p:txBody>
      </p:sp>
      <p:sp>
        <p:nvSpPr>
          <p:cNvPr id="12" name="Text 8"/>
          <p:cNvSpPr/>
          <p:nvPr/>
        </p:nvSpPr>
        <p:spPr>
          <a:xfrm>
            <a:off x="960120" y="3013862"/>
            <a:ext cx="2971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socios con historial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pago probado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4389120" y="2194560"/>
            <a:ext cx="3246120" cy="1463040"/>
          </a:xfrm>
          <a:prstGeom prst="roundRect">
            <a:avLst>
              <a:gd name="adj" fmla="val 625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4389120" y="2340864"/>
            <a:ext cx="3246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79</a:t>
            </a:r>
            <a:endParaRPr lang="en-US" sz="3400" dirty="0"/>
          </a:p>
        </p:txBody>
      </p:sp>
      <p:sp>
        <p:nvSpPr>
          <p:cNvPr id="15" name="Text 11"/>
          <p:cNvSpPr/>
          <p:nvPr/>
        </p:nvSpPr>
        <p:spPr>
          <a:xfrm>
            <a:off x="4526280" y="3013862"/>
            <a:ext cx="29718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acaban de terminar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pagar (90 días)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7955280" y="2194560"/>
            <a:ext cx="3429000" cy="1463040"/>
          </a:xfrm>
          <a:prstGeom prst="roundRect">
            <a:avLst>
              <a:gd name="adj" fmla="val 625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7955280" y="2340864"/>
            <a:ext cx="3429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3400" dirty="0"/>
          </a:p>
        </p:txBody>
      </p:sp>
      <p:sp>
        <p:nvSpPr>
          <p:cNvPr id="18" name="Text 14"/>
          <p:cNvSpPr/>
          <p:nvPr/>
        </p:nvSpPr>
        <p:spPr>
          <a:xfrm>
            <a:off x="8092440" y="3013862"/>
            <a:ext cx="315468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listas que existían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la Suite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822960" y="3886200"/>
            <a:ext cx="6812280" cy="1828800"/>
          </a:xfrm>
          <a:prstGeom prst="roundRect">
            <a:avLst>
              <a:gd name="adj" fmla="val 5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1143000" y="4041648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</a:t>
            </a:r>
            <a:endParaRPr lang="en-US" sz="1450" dirty="0"/>
          </a:p>
        </p:txBody>
      </p:sp>
      <p:sp>
        <p:nvSpPr>
          <p:cNvPr id="21" name="Shape 17"/>
          <p:cNvSpPr/>
          <p:nvPr/>
        </p:nvSpPr>
        <p:spPr>
          <a:xfrm>
            <a:off x="1143000" y="45354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2" name="Text 18"/>
          <p:cNvSpPr/>
          <p:nvPr/>
        </p:nvSpPr>
        <p:spPr>
          <a:xfrm>
            <a:off x="1417320" y="4434840"/>
            <a:ext cx="6035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Arma la lista de tu agencia, ordenada por puntaje</a:t>
            </a:r>
            <a:endParaRPr lang="en-US" sz="1450" dirty="0"/>
          </a:p>
        </p:txBody>
      </p:sp>
      <p:sp>
        <p:nvSpPr>
          <p:cNvPr id="23" name="Shape 19"/>
          <p:cNvSpPr/>
          <p:nvPr/>
        </p:nvSpPr>
        <p:spPr>
          <a:xfrm>
            <a:off x="1143000" y="486460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4" name="Text 20"/>
          <p:cNvSpPr/>
          <p:nvPr/>
        </p:nvSpPr>
        <p:spPr>
          <a:xfrm>
            <a:off x="1417320" y="4764024"/>
            <a:ext cx="6035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Explica por qué cada socio: «canceló 18 créditos, 14 con A1»</a:t>
            </a:r>
            <a:endParaRPr lang="en-US" sz="1450" dirty="0"/>
          </a:p>
        </p:txBody>
      </p:sp>
      <p:sp>
        <p:nvSpPr>
          <p:cNvPr id="25" name="Shape 21"/>
          <p:cNvSpPr/>
          <p:nvPr/>
        </p:nvSpPr>
        <p:spPr>
          <a:xfrm>
            <a:off x="1143000" y="519379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6" name="Text 22"/>
          <p:cNvSpPr/>
          <p:nvPr/>
        </p:nvSpPr>
        <p:spPr>
          <a:xfrm>
            <a:off x="1417320" y="5093208"/>
            <a:ext cx="6035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prepara el guion del acercamiento, sin prometer montos</a:t>
            </a:r>
            <a:endParaRPr lang="en-US" sz="1450" dirty="0"/>
          </a:p>
        </p:txBody>
      </p:sp>
      <p:sp>
        <p:nvSpPr>
          <p:cNvPr id="27" name="Shape 23"/>
          <p:cNvSpPr/>
          <p:nvPr/>
        </p:nvSpPr>
        <p:spPr>
          <a:xfrm>
            <a:off x="1143000" y="5522976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8" name="Text 24"/>
          <p:cNvSpPr/>
          <p:nvPr/>
        </p:nvSpPr>
        <p:spPr>
          <a:xfrm>
            <a:off x="1417320" y="5422392"/>
            <a:ext cx="6035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Registras la gestión: contactado, interesado, derivado</a:t>
            </a:r>
            <a:endParaRPr lang="en-US" sz="1450" dirty="0"/>
          </a:p>
        </p:txBody>
      </p:sp>
      <p:sp>
        <p:nvSpPr>
          <p:cNvPr id="29" name="Shape 25"/>
          <p:cNvSpPr/>
          <p:nvPr/>
        </p:nvSpPr>
        <p:spPr>
          <a:xfrm>
            <a:off x="7955280" y="3886200"/>
            <a:ext cx="3429000" cy="1828800"/>
          </a:xfrm>
          <a:prstGeom prst="roundRect">
            <a:avLst>
              <a:gd name="adj" fmla="val 500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8174736" y="4105656"/>
            <a:ext cx="566928" cy="566928"/>
          </a:xfrm>
          <a:prstGeom prst="ellipse">
            <a:avLst/>
          </a:prstGeom>
          <a:solidFill>
            <a:srgbClr val="FBBF24"/>
          </a:solidFill>
          <a:ln/>
        </p:spPr>
      </p:sp>
      <p:pic>
        <p:nvPicPr>
          <p:cNvPr id="31" name="Image 2" descr="C:\Users\batul\AppData\Local\Temp\claude\C--laragon-www-suiteia\297df873-1046-41ae-a4ed-debcf1dfbb2b\scratchpad\bloque2\assets\ic_alert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799" y="4241719"/>
            <a:ext cx="294803" cy="294803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8869680" y="4114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Ojo con esto</a:t>
            </a:r>
            <a:endParaRPr lang="en-US" sz="1400" dirty="0"/>
          </a:p>
        </p:txBody>
      </p:sp>
      <p:sp>
        <p:nvSpPr>
          <p:cNvPr id="33" name="Text 28"/>
          <p:cNvSpPr/>
          <p:nvPr/>
        </p:nvSpPr>
        <p:spPr>
          <a:xfrm>
            <a:off x="8275320" y="4709160"/>
            <a:ext cx="2834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prospección comercial, NO una aprobación. No dice cuánto prestarle: eso lo decide el comité, como siempre.</a:t>
            </a:r>
            <a:endParaRPr lang="en-US" sz="1150" dirty="0"/>
          </a:p>
        </p:txBody>
      </p:sp>
      <p:sp>
        <p:nvSpPr>
          <p:cNvPr id="34" name="Text 29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Miles de socios que pagaron bien y hoy no tienen nada con nosotros.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Nadie los llamaba.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DEL DÍA A DÍA  ·  3 DE 5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phone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Cobranza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Gestión de cartera en mora · lo más pedido en la encuesta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594360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14300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2834640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cartera con los días de mora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recalculados solos cada día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350215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3401568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Segmenta: preventiva, temprana, media,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avanzada y crítica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06908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3968496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redacta el mensaje, el guion de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llamada o el borrador de acuerdo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463600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4535424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Estrategia de recuperación con cifras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agregadas, sin nombres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1143000" y="5202936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1" name="Text 17"/>
          <p:cNvSpPr/>
          <p:nvPr/>
        </p:nvSpPr>
        <p:spPr>
          <a:xfrm>
            <a:off x="1417320" y="5102352"/>
            <a:ext cx="5212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Exporta tu cartera al Excel para el campo</a:t>
            </a:r>
            <a:endParaRPr lang="en-US" sz="1450" dirty="0"/>
          </a:p>
        </p:txBody>
      </p:sp>
      <p:sp>
        <p:nvSpPr>
          <p:cNvPr id="22" name="Shape 18"/>
          <p:cNvSpPr/>
          <p:nvPr/>
        </p:nvSpPr>
        <p:spPr>
          <a:xfrm>
            <a:off x="7086600" y="2194560"/>
            <a:ext cx="429768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7287768" y="2395728"/>
            <a:ext cx="603504" cy="603504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24" name="Image 2" descr="C:\Users\batul\AppData\Local\Temp\claude\C--laragon-www-suiteia\297df873-1046-41ae-a4ed-debcf1dfbb2b\scratchpad\bloque2\assets\ic_shield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609" y="2540569"/>
            <a:ext cx="313822" cy="313822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8046720" y="2395728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nombre nunca sale</a:t>
            </a:r>
            <a:endParaRPr lang="en-US" sz="1450" dirty="0"/>
          </a:p>
        </p:txBody>
      </p:sp>
      <p:sp>
        <p:nvSpPr>
          <p:cNvPr id="26" name="Text 21"/>
          <p:cNvSpPr/>
          <p:nvPr/>
        </p:nvSpPr>
        <p:spPr>
          <a:xfrm>
            <a:off x="7406640" y="3108960"/>
            <a:ext cx="3657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escribe el mensaje con un marcador en lugar del nombre. El sistema pone el nombre real después, aquí dentro.</a:t>
            </a:r>
            <a:endParaRPr lang="en-US" sz="1250" dirty="0"/>
          </a:p>
        </p:txBody>
      </p:sp>
      <p:sp>
        <p:nvSpPr>
          <p:cNvPr id="27" name="Shape 22"/>
          <p:cNvSpPr/>
          <p:nvPr/>
        </p:nvSpPr>
        <p:spPr>
          <a:xfrm>
            <a:off x="7406640" y="4160520"/>
            <a:ext cx="3657600" cy="1371600"/>
          </a:xfrm>
          <a:prstGeom prst="roundRect">
            <a:avLst>
              <a:gd name="adj" fmla="val 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8" name="Text 23"/>
          <p:cNvSpPr/>
          <p:nvPr/>
        </p:nvSpPr>
        <p:spPr>
          <a:xfrm>
            <a:off x="7589520" y="4160520"/>
            <a:ext cx="3291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una regla de trato digno: nada de amenazas, ni avisar a terceros, ni anunciar acciones legales que nadie decidió.</a:t>
            </a:r>
            <a:endParaRPr lang="en-US" sz="1200" dirty="0"/>
          </a:p>
        </p:txBody>
      </p:sp>
      <p:sp>
        <p:nvSpPr>
          <p:cNvPr id="29" name="Text 24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Cinco de ustedes pidieron esto en la encuesta.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el módulo que nació de su voz.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DEL DÍA A DÍA  ·  4 DE 5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dollar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Captaciones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Depósitos a plazo por vencer · Inversiones y Captaciones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10561320" cy="1005840"/>
          </a:xfrm>
          <a:prstGeom prst="roundRect">
            <a:avLst>
              <a:gd name="adj" fmla="val 9091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19456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Ningún depósito de la cooperativa tiene renovación automática.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863840" y="2194560"/>
            <a:ext cx="3291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nadie llama, el dinero sale.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822960" y="3383280"/>
            <a:ext cx="3246120" cy="1417320"/>
          </a:xfrm>
          <a:prstGeom prst="roundRect">
            <a:avLst>
              <a:gd name="adj" fmla="val 6452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22960" y="3529584"/>
            <a:ext cx="32461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$5,94 M</a:t>
            </a:r>
            <a:endParaRPr lang="en-US" sz="3400" dirty="0"/>
          </a:p>
        </p:txBody>
      </p:sp>
      <p:sp>
        <p:nvSpPr>
          <p:cNvPr id="15" name="Text 11"/>
          <p:cNvSpPr/>
          <p:nvPr/>
        </p:nvSpPr>
        <p:spPr>
          <a:xfrm>
            <a:off x="960120" y="4176979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vencen en los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próximos 90 días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4389120" y="3383280"/>
            <a:ext cx="3246120" cy="1417320"/>
          </a:xfrm>
          <a:prstGeom prst="roundRect">
            <a:avLst>
              <a:gd name="adj" fmla="val 6452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4389120" y="3529584"/>
            <a:ext cx="324612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86</a:t>
            </a:r>
            <a:endParaRPr lang="en-US" sz="3400" dirty="0"/>
          </a:p>
        </p:txBody>
      </p:sp>
      <p:sp>
        <p:nvSpPr>
          <p:cNvPr id="18" name="Text 14"/>
          <p:cNvSpPr/>
          <p:nvPr/>
        </p:nvSpPr>
        <p:spPr>
          <a:xfrm>
            <a:off x="4526280" y="4176979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vencieron y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nadie los gestionó</a:t>
            </a:r>
            <a:endParaRPr lang="en-US" sz="1250" dirty="0"/>
          </a:p>
        </p:txBody>
      </p:sp>
      <p:sp>
        <p:nvSpPr>
          <p:cNvPr id="19" name="Shape 15"/>
          <p:cNvSpPr/>
          <p:nvPr/>
        </p:nvSpPr>
        <p:spPr>
          <a:xfrm>
            <a:off x="7955280" y="3383280"/>
            <a:ext cx="3429000" cy="1417320"/>
          </a:xfrm>
          <a:prstGeom prst="roundRect">
            <a:avLst>
              <a:gd name="adj" fmla="val 6452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7955280" y="3529584"/>
            <a:ext cx="342900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309 / 130</a:t>
            </a:r>
            <a:endParaRPr lang="en-US" sz="3400" dirty="0"/>
          </a:p>
        </p:txBody>
      </p:sp>
      <p:sp>
        <p:nvSpPr>
          <p:cNvPr id="21" name="Text 17"/>
          <p:cNvSpPr/>
          <p:nvPr/>
        </p:nvSpPr>
        <p:spPr>
          <a:xfrm>
            <a:off x="8092440" y="4176979"/>
            <a:ext cx="31546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renovaron antes /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 su primera vez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822960" y="4983480"/>
            <a:ext cx="10561320" cy="777240"/>
          </a:xfrm>
          <a:prstGeom prst="roundRect">
            <a:avLst>
              <a:gd name="adj" fmla="val 1176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1143000" y="498348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Bandeja ordenada por urgencia  ·  guion de llamada listo  ·  registro de gestión  ·  mide la tasa de renovación conseguida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86 vencidos son más urgentes que los de esta semana: </a:t>
            </a:r>
            <a:pPr indent="0" marL="0">
              <a:buNone/>
            </a:pPr>
            <a:r>
              <a:rPr lang="en-US" sz="16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USD 1,23 millones parados.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DEL DÍA A DÍA  ·  5 DE 5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cha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Cajeros y Atención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Chatbot de consultas frecuentes · el más usado de la Suite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640080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1097280" y="2450592"/>
            <a:ext cx="4663440" cy="658368"/>
          </a:xfrm>
          <a:prstGeom prst="roundRect">
            <a:avLst>
              <a:gd name="adj" fmla="val 13889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280160" y="2450592"/>
            <a:ext cx="42976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«¿Qué necesito para abrir una cuenta?»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1737360" y="3273552"/>
            <a:ext cx="5212080" cy="2194560"/>
          </a:xfrm>
          <a:prstGeom prst="roundRect">
            <a:avLst>
              <a:gd name="adj" fmla="val 41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1965960" y="3401568"/>
            <a:ext cx="480060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Copia de cédula y certificado de votación, planilla de un servicio básico, depósito inicial de USD 25 por certificados de aportación y USD 5 por apertura.
</a:t>
            </a:r>
            <a:pPr indent="0" marL="0">
              <a:buNone/>
            </a:pPr>
            <a:r>
              <a:rPr lang="en-US" sz="1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Fuente: Reglamento de Crédito COOPAC v.4.2, art. 60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7543800" y="2194560"/>
            <a:ext cx="384048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7863840" y="2377440"/>
            <a:ext cx="3291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qué es confiable</a:t>
            </a:r>
            <a:endParaRPr lang="en-US" sz="1500" dirty="0"/>
          </a:p>
        </p:txBody>
      </p:sp>
      <p:sp>
        <p:nvSpPr>
          <p:cNvPr id="17" name="Shape 13"/>
          <p:cNvSpPr/>
          <p:nvPr/>
        </p:nvSpPr>
        <p:spPr>
          <a:xfrm>
            <a:off x="786384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8" name="Text 14"/>
          <p:cNvSpPr/>
          <p:nvPr/>
        </p:nvSpPr>
        <p:spPr>
          <a:xfrm>
            <a:off x="8138160" y="283464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Responde solo con la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normativa cargada</a:t>
            </a:r>
            <a:endParaRPr lang="en-US" sz="1450" dirty="0"/>
          </a:p>
        </p:txBody>
      </p:sp>
      <p:sp>
        <p:nvSpPr>
          <p:cNvPr id="19" name="Shape 15"/>
          <p:cNvSpPr/>
          <p:nvPr/>
        </p:nvSpPr>
        <p:spPr>
          <a:xfrm>
            <a:off x="7863840" y="36210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0" name="Text 16"/>
          <p:cNvSpPr/>
          <p:nvPr/>
        </p:nvSpPr>
        <p:spPr>
          <a:xfrm>
            <a:off x="8138160" y="352044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Cita el documento y el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artículo, siempre</a:t>
            </a:r>
            <a:endParaRPr lang="en-US" sz="1450" dirty="0"/>
          </a:p>
        </p:txBody>
      </p:sp>
      <p:sp>
        <p:nvSpPr>
          <p:cNvPr id="21" name="Shape 17"/>
          <p:cNvSpPr/>
          <p:nvPr/>
        </p:nvSpPr>
        <p:spPr>
          <a:xfrm>
            <a:off x="7863840" y="43068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2" name="Text 18"/>
          <p:cNvSpPr/>
          <p:nvPr/>
        </p:nvSpPr>
        <p:spPr>
          <a:xfrm>
            <a:off x="8138160" y="420624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no está en la norma,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dice: no adivina</a:t>
            </a:r>
            <a:endParaRPr lang="en-US" sz="1450" dirty="0"/>
          </a:p>
        </p:txBody>
      </p:sp>
      <p:sp>
        <p:nvSpPr>
          <p:cNvPr id="23" name="Shape 19"/>
          <p:cNvSpPr/>
          <p:nvPr/>
        </p:nvSpPr>
        <p:spPr>
          <a:xfrm>
            <a:off x="7863840" y="49926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4" name="Text 20"/>
          <p:cNvSpPr/>
          <p:nvPr/>
        </p:nvSpPr>
        <p:spPr>
          <a:xfrm>
            <a:off x="8138160" y="4892040"/>
            <a:ext cx="3017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Puedes abrir la fuente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verificarla</a:t>
            </a:r>
            <a:endParaRPr lang="en-US" sz="1450" dirty="0"/>
          </a:p>
        </p:txBody>
      </p:sp>
      <p:sp>
        <p:nvSpPr>
          <p:cNvPr id="25" name="Text 21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Respuesta en segundos, con la fuente.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hacer esperar al socio.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 ANÁLISIS Y DIRECCIÓN  ·  1 DE 4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edi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Gerencia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Redacción ejecutiva y panel de adopción · Gerencia y Secretaría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512064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Redacta por ti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14300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28346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Memorandos al Consejo de Administración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3483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33832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Oficios institucionales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03250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393192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Comunicaciones al personal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4581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44805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Notas ejecutivas y convocatorias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1143000" y="51297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1" name="Text 17"/>
          <p:cNvSpPr/>
          <p:nvPr/>
        </p:nvSpPr>
        <p:spPr>
          <a:xfrm>
            <a:off x="1417320" y="50292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Resumen de un informe de 60 páginas</a:t>
            </a:r>
            <a:endParaRPr lang="en-US" sz="1450" dirty="0"/>
          </a:p>
        </p:txBody>
      </p:sp>
      <p:sp>
        <p:nvSpPr>
          <p:cNvPr id="22" name="Shape 18"/>
          <p:cNvSpPr/>
          <p:nvPr/>
        </p:nvSpPr>
        <p:spPr>
          <a:xfrm>
            <a:off x="1143000" y="5029200"/>
            <a:ext cx="4572000" cy="548640"/>
          </a:xfrm>
          <a:prstGeom prst="roundRect">
            <a:avLst>
              <a:gd name="adj" fmla="val 1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1325880" y="502920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el tono institucional de COOPAC y el formato ecuatoriano.</a:t>
            </a:r>
            <a:endParaRPr lang="en-US" sz="1150" dirty="0"/>
          </a:p>
        </p:txBody>
      </p:sp>
      <p:sp>
        <p:nvSpPr>
          <p:cNvPr id="24" name="Shape 20"/>
          <p:cNvSpPr/>
          <p:nvPr/>
        </p:nvSpPr>
        <p:spPr>
          <a:xfrm>
            <a:off x="6263640" y="2194560"/>
            <a:ext cx="512064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658368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además ve la adopción</a:t>
            </a:r>
            <a:endParaRPr lang="en-US" sz="1500" dirty="0"/>
          </a:p>
        </p:txBody>
      </p:sp>
      <p:sp>
        <p:nvSpPr>
          <p:cNvPr id="26" name="Shape 22"/>
          <p:cNvSpPr/>
          <p:nvPr/>
        </p:nvSpPr>
        <p:spPr>
          <a:xfrm>
            <a:off x="658368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7" name="Text 23"/>
          <p:cNvSpPr/>
          <p:nvPr/>
        </p:nvSpPr>
        <p:spPr>
          <a:xfrm>
            <a:off x="6858000" y="28346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Quién usa la Suite y quién no</a:t>
            </a:r>
            <a:endParaRPr lang="en-US" sz="1450" dirty="0"/>
          </a:p>
        </p:txBody>
      </p:sp>
      <p:sp>
        <p:nvSpPr>
          <p:cNvPr id="28" name="Shape 24"/>
          <p:cNvSpPr/>
          <p:nvPr/>
        </p:nvSpPr>
        <p:spPr>
          <a:xfrm>
            <a:off x="6583680" y="3483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9" name="Text 25"/>
          <p:cNvSpPr/>
          <p:nvPr/>
        </p:nvSpPr>
        <p:spPr>
          <a:xfrm>
            <a:off x="6858000" y="33832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módulos se usan más</a:t>
            </a:r>
            <a:endParaRPr lang="en-US" sz="1450" dirty="0"/>
          </a:p>
        </p:txBody>
      </p:sp>
      <p:sp>
        <p:nvSpPr>
          <p:cNvPr id="30" name="Shape 26"/>
          <p:cNvSpPr/>
          <p:nvPr/>
        </p:nvSpPr>
        <p:spPr>
          <a:xfrm>
            <a:off x="6583680" y="403250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1" name="Text 27"/>
          <p:cNvSpPr/>
          <p:nvPr/>
        </p:nvSpPr>
        <p:spPr>
          <a:xfrm>
            <a:off x="6858000" y="393192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Horas de trabajo ahorradas</a:t>
            </a:r>
            <a:endParaRPr lang="en-US" sz="1450" dirty="0"/>
          </a:p>
        </p:txBody>
      </p:sp>
      <p:sp>
        <p:nvSpPr>
          <p:cNvPr id="32" name="Shape 28"/>
          <p:cNvSpPr/>
          <p:nvPr/>
        </p:nvSpPr>
        <p:spPr>
          <a:xfrm>
            <a:off x="6583680" y="4581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3" name="Text 29"/>
          <p:cNvSpPr/>
          <p:nvPr/>
        </p:nvSpPr>
        <p:spPr>
          <a:xfrm>
            <a:off x="6858000" y="44805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Cuánto cuesta cada área</a:t>
            </a:r>
            <a:endParaRPr lang="en-US" sz="1450" dirty="0"/>
          </a:p>
        </p:txBody>
      </p:sp>
      <p:sp>
        <p:nvSpPr>
          <p:cNvPr id="34" name="Shape 30"/>
          <p:cNvSpPr/>
          <p:nvPr/>
        </p:nvSpPr>
        <p:spPr>
          <a:xfrm>
            <a:off x="6583680" y="51297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5" name="Text 31"/>
          <p:cNvSpPr/>
          <p:nvPr/>
        </p:nvSpPr>
        <p:spPr>
          <a:xfrm>
            <a:off x="6858000" y="50292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Resumen semanal por correo</a:t>
            </a:r>
            <a:endParaRPr lang="en-US" sz="1450" dirty="0"/>
          </a:p>
        </p:txBody>
      </p:sp>
      <p:sp>
        <p:nvSpPr>
          <p:cNvPr id="36" name="Shape 32"/>
          <p:cNvSpPr/>
          <p:nvPr/>
        </p:nvSpPr>
        <p:spPr>
          <a:xfrm>
            <a:off x="6583680" y="5029200"/>
            <a:ext cx="4572000" cy="548640"/>
          </a:xfrm>
          <a:prstGeom prst="roundRect">
            <a:avLst>
              <a:gd name="adj" fmla="val 1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7" name="Text 33"/>
          <p:cNvSpPr/>
          <p:nvPr/>
        </p:nvSpPr>
        <p:spPr>
          <a:xfrm>
            <a:off x="6766560" y="502920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decidir dónde reforzar la capacitación.</a:t>
            </a:r>
            <a:endParaRPr lang="en-US" sz="1150" dirty="0"/>
          </a:p>
        </p:txBody>
      </p:sp>
      <p:sp>
        <p:nvSpPr>
          <p:cNvPr id="38" name="Text 34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página en blanco desaparece.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criterio y la firma, no.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 ANÁLISIS Y DIRECCIÓN  ·  2 DE 4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search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Auditoría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Analizador documental con citas verificables · Auditoría Interna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286000"/>
            <a:ext cx="3017520" cy="2743200"/>
          </a:xfrm>
          <a:prstGeom prst="roundRect">
            <a:avLst>
              <a:gd name="adj" fmla="val 3333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1874520" y="2514600"/>
            <a:ext cx="914400" cy="91440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2" name="Image 2" descr="C:\Users\batul\AppData\Local\Temp\claude\C--laragon-www-suiteia\297df873-1046-41ae-a4ed-debcf1dfbb2b\scratchpad\bloque2\assets\ic_boo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976" y="2734056"/>
            <a:ext cx="475488" cy="47548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05840" y="3657600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Cargas el documento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960120" y="406908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Reglamento, resolución de la SEPS, acta, contrato… incluso escaneado.</a:t>
            </a:r>
            <a:endParaRPr lang="en-US" sz="1150" dirty="0"/>
          </a:p>
        </p:txBody>
      </p:sp>
      <p:pic>
        <p:nvPicPr>
          <p:cNvPr id="15" name="Image 3" descr="C:\Users\batul\AppData\Local\Temp\claude\C--laragon-www-suiteia\297df873-1046-41ae-a4ed-debcf1dfbb2b\scratchpad\bloque2\assets\ic_arrow_F28C2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648" y="3429000"/>
            <a:ext cx="384048" cy="384048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4663440" y="2286000"/>
            <a:ext cx="6720840" cy="2743200"/>
          </a:xfrm>
          <a:prstGeom prst="roundRect">
            <a:avLst>
              <a:gd name="adj" fmla="val 3333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4983480" y="2468880"/>
            <a:ext cx="5943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le preguntas lo que necesites</a:t>
            </a:r>
            <a:endParaRPr lang="en-US" sz="1500" dirty="0"/>
          </a:p>
        </p:txBody>
      </p:sp>
      <p:sp>
        <p:nvSpPr>
          <p:cNvPr id="18" name="Shape 12"/>
          <p:cNvSpPr/>
          <p:nvPr/>
        </p:nvSpPr>
        <p:spPr>
          <a:xfrm>
            <a:off x="4983480" y="30266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3"/>
          <p:cNvSpPr/>
          <p:nvPr/>
        </p:nvSpPr>
        <p:spPr>
          <a:xfrm>
            <a:off x="5257800" y="29260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Resumen ejecutivo del documento completo</a:t>
            </a:r>
            <a:endParaRPr lang="en-US" sz="1450" dirty="0"/>
          </a:p>
        </p:txBody>
      </p:sp>
      <p:sp>
        <p:nvSpPr>
          <p:cNvPr id="20" name="Shape 14"/>
          <p:cNvSpPr/>
          <p:nvPr/>
        </p:nvSpPr>
        <p:spPr>
          <a:xfrm>
            <a:off x="4983480" y="3483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1" name="Text 15"/>
          <p:cNvSpPr/>
          <p:nvPr/>
        </p:nvSpPr>
        <p:spPr>
          <a:xfrm>
            <a:off x="5257800" y="33832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Borrador del informe de auditoría</a:t>
            </a:r>
            <a:endParaRPr lang="en-US" sz="1450" dirty="0"/>
          </a:p>
        </p:txBody>
      </p:sp>
      <p:sp>
        <p:nvSpPr>
          <p:cNvPr id="22" name="Shape 16"/>
          <p:cNvSpPr/>
          <p:nvPr/>
        </p:nvSpPr>
        <p:spPr>
          <a:xfrm>
            <a:off x="4983480" y="39410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3" name="Text 17"/>
          <p:cNvSpPr/>
          <p:nvPr/>
        </p:nvSpPr>
        <p:spPr>
          <a:xfrm>
            <a:off x="5257800" y="38404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Respuestas puntuales con la cita al artículo exacto</a:t>
            </a:r>
            <a:endParaRPr lang="en-US" sz="1450" dirty="0"/>
          </a:p>
        </p:txBody>
      </p:sp>
      <p:sp>
        <p:nvSpPr>
          <p:cNvPr id="24" name="Shape 18"/>
          <p:cNvSpPr/>
          <p:nvPr/>
        </p:nvSpPr>
        <p:spPr>
          <a:xfrm>
            <a:off x="4983480" y="43982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5" name="Text 19"/>
          <p:cNvSpPr/>
          <p:nvPr/>
        </p:nvSpPr>
        <p:spPr>
          <a:xfrm>
            <a:off x="5257800" y="42976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Detección de hallazgos y puntos de atención</a:t>
            </a:r>
            <a:endParaRPr lang="en-US" sz="1450" dirty="0"/>
          </a:p>
        </p:txBody>
      </p:sp>
      <p:sp>
        <p:nvSpPr>
          <p:cNvPr id="26" name="Shape 20"/>
          <p:cNvSpPr/>
          <p:nvPr/>
        </p:nvSpPr>
        <p:spPr>
          <a:xfrm>
            <a:off x="4983480" y="4846320"/>
            <a:ext cx="6080760" cy="640080"/>
          </a:xfrm>
          <a:prstGeom prst="roundRect">
            <a:avLst>
              <a:gd name="adj" fmla="val 14286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5212080" y="484632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 citas son clicables: se abre el documento en el punto exacto para verificarlo.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horas de lectura a minutos de revisión,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perder la trazabilidad.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 ANÁLISIS Y DIRECCIÓN  ·  3 DE 4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table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Contabilidad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Cierres, notas y consultas del día a día · Contabilidad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240280"/>
            <a:ext cx="2542032" cy="2743200"/>
          </a:xfrm>
          <a:prstGeom prst="roundRect">
            <a:avLst>
              <a:gd name="adj" fmla="val 3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1659636" y="2537460"/>
            <a:ext cx="868680" cy="8686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2" name="Image 2" descr="C:\Users\batul\AppData\Local\Temp\claude\C--laragon-www-suiteia\297df873-1046-41ae-a4ed-debcf1dfbb2b\scratchpad\bloque2\assets\ic_upload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19" y="2745943"/>
            <a:ext cx="451714" cy="45171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60120" y="3520440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Sube el cierre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024128" y="3959352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Lee el archivo del cierre mensual y extrae los indicadores.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3657600" y="2240280"/>
            <a:ext cx="2542032" cy="2743200"/>
          </a:xfrm>
          <a:prstGeom prst="roundRect">
            <a:avLst>
              <a:gd name="adj" fmla="val 3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4494276" y="2537460"/>
            <a:ext cx="868680" cy="8686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7" name="Image 3" descr="C:\Users\batul\AppData\Local\Temp\claude\C--laragon-www-suiteia\297df873-1046-41ae-a4ed-debcf1dfbb2b\scratchpad\bloque2\assets\ic_fil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759" y="2745943"/>
            <a:ext cx="451714" cy="45171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3794760" y="3520440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Redacta las notas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3858768" y="3959352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Notas a los estados financieros con el formato de siempre.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6492240" y="2240280"/>
            <a:ext cx="2542032" cy="2743200"/>
          </a:xfrm>
          <a:prstGeom prst="roundRect">
            <a:avLst>
              <a:gd name="adj" fmla="val 3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7328916" y="2537460"/>
            <a:ext cx="868680" cy="8686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4" descr="C:\Users\batul\AppData\Local\Temp\claude\C--laragon-www-suiteia\297df873-1046-41ae-a4ed-debcf1dfbb2b\scratchpad\bloque2\assets\ic_trend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7399" y="2745943"/>
            <a:ext cx="451714" cy="45171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629400" y="3520440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Analiza y compara</a:t>
            </a:r>
            <a:endParaRPr lang="en-US" sz="1500" dirty="0"/>
          </a:p>
        </p:txBody>
      </p:sp>
      <p:sp>
        <p:nvSpPr>
          <p:cNvPr id="24" name="Text 17"/>
          <p:cNvSpPr/>
          <p:nvPr/>
        </p:nvSpPr>
        <p:spPr>
          <a:xfrm>
            <a:off x="6693408" y="3959352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Variaciones contra el mes anterior, explicadas en palabras.</a:t>
            </a:r>
            <a:endParaRPr lang="en-US" sz="1200" dirty="0"/>
          </a:p>
        </p:txBody>
      </p:sp>
      <p:sp>
        <p:nvSpPr>
          <p:cNvPr id="25" name="Shape 18"/>
          <p:cNvSpPr/>
          <p:nvPr/>
        </p:nvSpPr>
        <p:spPr>
          <a:xfrm>
            <a:off x="9326880" y="2240280"/>
            <a:ext cx="2542032" cy="2743200"/>
          </a:xfrm>
          <a:prstGeom prst="roundRect">
            <a:avLst>
              <a:gd name="adj" fmla="val 3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10163556" y="2537460"/>
            <a:ext cx="868680" cy="8686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7" name="Image 5" descr="C:\Users\batul\AppData\Local\Temp\claude\C--laragon-www-suiteia\297df873-1046-41ae-a4ed-debcf1dfbb2b\scratchpad\bloque2\assets\ic_chat_0A254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2039" y="2745943"/>
            <a:ext cx="451714" cy="451714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9464040" y="3520440"/>
            <a:ext cx="22677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Consulta contable</a:t>
            </a:r>
            <a:endParaRPr lang="en-US" sz="1500" dirty="0"/>
          </a:p>
        </p:txBody>
      </p:sp>
      <p:sp>
        <p:nvSpPr>
          <p:cNvPr id="29" name="Text 21"/>
          <p:cNvSpPr/>
          <p:nvPr/>
        </p:nvSpPr>
        <p:spPr>
          <a:xfrm>
            <a:off x="9528048" y="3959352"/>
            <a:ext cx="2139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Preguntas del día a día sobre los libros y la normativa.</a:t>
            </a:r>
            <a:endParaRPr lang="en-US" sz="1200" dirty="0"/>
          </a:p>
        </p:txBody>
      </p:sp>
      <p:sp>
        <p:nvSpPr>
          <p:cNvPr id="30" name="Shape 22"/>
          <p:cNvSpPr/>
          <p:nvPr/>
        </p:nvSpPr>
        <p:spPr>
          <a:xfrm>
            <a:off x="822960" y="5166360"/>
            <a:ext cx="10561320" cy="685800"/>
          </a:xfrm>
          <a:prstGeom prst="roundRect">
            <a:avLst>
              <a:gd name="adj" fmla="val 13333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1" name="Shape 23"/>
          <p:cNvSpPr/>
          <p:nvPr/>
        </p:nvSpPr>
        <p:spPr>
          <a:xfrm>
            <a:off x="1074420" y="5253228"/>
            <a:ext cx="502920" cy="5029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2" name="Image 6" descr="C:\Users\batul\AppData\Local\Temp\claude\C--laragon-www-suiteia\297df873-1046-41ae-a4ed-debcf1dfbb2b\scratchpad\bloque2\assets\ic_eye_0A2540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5121" y="5373929"/>
            <a:ext cx="261518" cy="261518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1783080" y="5166360"/>
            <a:ext cx="9326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Contabilidad ve la información de todas las agencias: su trabajo es consolidar la institución.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 ANÁLISIS Y DIRECCIÓN  ·  4 DE 4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trend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Inversiones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Instrumentos y portafolio institucional · Inversiones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594360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Qué hace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143000" y="2935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2834640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 instrumentos y prepara el informe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el Comité de Inversiones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359359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3493008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Registra el portafolio comprado con su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fecha de vencimiento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2519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4151376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 los días al vencimiento y el interés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esperado (base 360, la convención del sector)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491032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4809744"/>
            <a:ext cx="5212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Avisa dos veces: a 15 días para decidir la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renovación y a 3 para la gestión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7086600" y="2194560"/>
            <a:ext cx="429768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7287768" y="2395728"/>
            <a:ext cx="603504" cy="603504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2" descr="C:\Users\batul\AppData\Local\Temp\claude\C--laragon-www-suiteia\297df873-1046-41ae-a4ed-debcf1dfbb2b\scratchpad\bloque2\assets\ic_cloc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609" y="2540569"/>
            <a:ext cx="313822" cy="313822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046720" y="2395728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 se vence sin aviso</a:t>
            </a:r>
            <a:endParaRPr lang="en-US" sz="1450" dirty="0"/>
          </a:p>
        </p:txBody>
      </p:sp>
      <p:sp>
        <p:nvSpPr>
          <p:cNvPr id="24" name="Text 19"/>
          <p:cNvSpPr/>
          <p:nvPr/>
        </p:nvSpPr>
        <p:spPr>
          <a:xfrm>
            <a:off x="7406640" y="3154680"/>
            <a:ext cx="3657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campana del sistema avisa cada mañana. El aviso llega al área completa, no a una sola persona: el vencimiento es institucional.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7406640" y="4617720"/>
            <a:ext cx="3657600" cy="914400"/>
          </a:xfrm>
          <a:prstGeom prst="roundRect">
            <a:avLst>
              <a:gd name="adj" fmla="val 10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7589520" y="46177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el portafolio es compartido: si alguien falta, el trabajo no se detiene.</a:t>
            </a:r>
            <a:endParaRPr lang="en-US" sz="1150" dirty="0"/>
          </a:p>
        </p:txBody>
      </p:sp>
      <p:sp>
        <p:nvSpPr>
          <p:cNvPr id="27" name="Text 22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intereses los calcula el sistema, no la IA.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Siempre dan lo mismo.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ENTENDER QUÉ ES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es una suscripción: es nuestra casa</a:t>
            </a:r>
            <a:endParaRPr lang="en-US" sz="38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5120640" cy="3383280"/>
          </a:xfrm>
          <a:prstGeom prst="roundRect">
            <a:avLst>
              <a:gd name="adj" fmla="val 2703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69848" y="2441448"/>
            <a:ext cx="640080" cy="640080"/>
          </a:xfrm>
          <a:prstGeom prst="ellipse">
            <a:avLst/>
          </a:prstGeom>
          <a:solidFill>
            <a:srgbClr val="F87171"/>
          </a:solidFill>
          <a:ln/>
        </p:spPr>
      </p:sp>
      <p:pic>
        <p:nvPicPr>
          <p:cNvPr id="9" name="Image 1" descr="C:\Users\batul\AppData\Local\Temp\claude\C--laragon-www-suiteia\297df873-1046-41ae-a4ed-debcf1dfbb2b\scratchpad\bloque2\assets\ic_x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467" y="2595067"/>
            <a:ext cx="332842" cy="33284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874520" y="246888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IA pública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1143000" y="3438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2" name="Text 8"/>
          <p:cNvSpPr/>
          <p:nvPr/>
        </p:nvSpPr>
        <p:spPr>
          <a:xfrm>
            <a:off x="1417320" y="3337560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Cualquiera se registra por su cuenta</a:t>
            </a:r>
            <a:endParaRPr lang="en-US" sz="1450" dirty="0"/>
          </a:p>
        </p:txBody>
      </p:sp>
      <p:sp>
        <p:nvSpPr>
          <p:cNvPr id="13" name="Shape 9"/>
          <p:cNvSpPr/>
          <p:nvPr/>
        </p:nvSpPr>
        <p:spPr>
          <a:xfrm>
            <a:off x="1143000" y="3968496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4" name="Text 10"/>
          <p:cNvSpPr/>
          <p:nvPr/>
        </p:nvSpPr>
        <p:spPr>
          <a:xfrm>
            <a:off x="1417320" y="3867912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conoce la normativa de COOPAC</a:t>
            </a:r>
            <a:endParaRPr lang="en-US" sz="1450" dirty="0"/>
          </a:p>
        </p:txBody>
      </p:sp>
      <p:sp>
        <p:nvSpPr>
          <p:cNvPr id="15" name="Shape 11"/>
          <p:cNvSpPr/>
          <p:nvPr/>
        </p:nvSpPr>
        <p:spPr>
          <a:xfrm>
            <a:off x="1143000" y="449884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6" name="Text 12"/>
          <p:cNvSpPr/>
          <p:nvPr/>
        </p:nvSpPr>
        <p:spPr>
          <a:xfrm>
            <a:off x="1417320" y="4398264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escribes sale de la institución</a:t>
            </a:r>
            <a:endParaRPr lang="en-US" sz="1450" dirty="0"/>
          </a:p>
        </p:txBody>
      </p:sp>
      <p:sp>
        <p:nvSpPr>
          <p:cNvPr id="17" name="Shape 13"/>
          <p:cNvSpPr/>
          <p:nvPr/>
        </p:nvSpPr>
        <p:spPr>
          <a:xfrm>
            <a:off x="1143000" y="502920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8" name="Text 14"/>
          <p:cNvSpPr/>
          <p:nvPr/>
        </p:nvSpPr>
        <p:spPr>
          <a:xfrm>
            <a:off x="1417320" y="4928616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Nadie sabe quién consultó qué</a:t>
            </a:r>
            <a:endParaRPr lang="en-US" sz="1450" dirty="0"/>
          </a:p>
        </p:txBody>
      </p:sp>
      <p:sp>
        <p:nvSpPr>
          <p:cNvPr id="19" name="Shape 15"/>
          <p:cNvSpPr/>
          <p:nvPr/>
        </p:nvSpPr>
        <p:spPr>
          <a:xfrm>
            <a:off x="6400800" y="2194560"/>
            <a:ext cx="5120640" cy="3383280"/>
          </a:xfrm>
          <a:prstGeom prst="roundRect">
            <a:avLst>
              <a:gd name="adj" fmla="val 2703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6647688" y="2441448"/>
            <a:ext cx="640080" cy="640080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21" name="Image 2" descr="C:\Users\batul\AppData\Local\Temp\claude\C--laragon-www-suiteia\297df873-1046-41ae-a4ed-debcf1dfbb2b\scratchpad\bloque2\assets\ic_chec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1307" y="2595067"/>
            <a:ext cx="332842" cy="332842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7452360" y="2468880"/>
            <a:ext cx="3931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Suite IA COOPAC</a:t>
            </a:r>
            <a:endParaRPr lang="en-US" sz="1800" dirty="0"/>
          </a:p>
        </p:txBody>
      </p:sp>
      <p:sp>
        <p:nvSpPr>
          <p:cNvPr id="23" name="Shape 18"/>
          <p:cNvSpPr/>
          <p:nvPr/>
        </p:nvSpPr>
        <p:spPr>
          <a:xfrm>
            <a:off x="6720840" y="3438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4" name="Text 19"/>
          <p:cNvSpPr/>
          <p:nvPr/>
        </p:nvSpPr>
        <p:spPr>
          <a:xfrm>
            <a:off x="6995160" y="3337560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Usuario institucional por área y agencia</a:t>
            </a:r>
            <a:endParaRPr lang="en-US" sz="1450" dirty="0"/>
          </a:p>
        </p:txBody>
      </p:sp>
      <p:sp>
        <p:nvSpPr>
          <p:cNvPr id="25" name="Shape 20"/>
          <p:cNvSpPr/>
          <p:nvPr/>
        </p:nvSpPr>
        <p:spPr>
          <a:xfrm>
            <a:off x="6720840" y="3968496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6" name="Text 21"/>
          <p:cNvSpPr/>
          <p:nvPr/>
        </p:nvSpPr>
        <p:spPr>
          <a:xfrm>
            <a:off x="6995160" y="3867912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Conectada a nuestros reglamentos</a:t>
            </a:r>
            <a:endParaRPr lang="en-US" sz="1450" dirty="0"/>
          </a:p>
        </p:txBody>
      </p:sp>
      <p:sp>
        <p:nvSpPr>
          <p:cNvPr id="27" name="Shape 22"/>
          <p:cNvSpPr/>
          <p:nvPr/>
        </p:nvSpPr>
        <p:spPr>
          <a:xfrm>
            <a:off x="6720840" y="449884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8" name="Text 23"/>
          <p:cNvSpPr/>
          <p:nvPr/>
        </p:nvSpPr>
        <p:spPr>
          <a:xfrm>
            <a:off x="6995160" y="4398264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datos del socio no salen</a:t>
            </a:r>
            <a:endParaRPr lang="en-US" sz="1450" dirty="0"/>
          </a:p>
        </p:txBody>
      </p:sp>
      <p:sp>
        <p:nvSpPr>
          <p:cNvPr id="29" name="Shape 24"/>
          <p:cNvSpPr/>
          <p:nvPr/>
        </p:nvSpPr>
        <p:spPr>
          <a:xfrm>
            <a:off x="6720840" y="502920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0" name="Text 25"/>
          <p:cNvSpPr/>
          <p:nvPr/>
        </p:nvSpPr>
        <p:spPr>
          <a:xfrm>
            <a:off x="6995160" y="4928616"/>
            <a:ext cx="42976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consulta queda registrada</a:t>
            </a:r>
            <a:endParaRPr lang="en-US" sz="1450" dirty="0"/>
          </a:p>
        </p:txBody>
      </p:sp>
      <p:sp>
        <p:nvSpPr>
          <p:cNvPr id="31" name="Text 26"/>
          <p:cNvSpPr/>
          <p:nvPr/>
        </p:nvSpPr>
        <p:spPr>
          <a:xfrm>
            <a:off x="822960" y="585216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Misma tecnología, distinto lugar.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diferencia está en quién guarda los datos.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 DE APOYO  ·  1 DE 3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005840"/>
            <a:ext cx="950976" cy="9509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7" name="Image 1" descr="C:\Users\batul\AppData\Local\Temp\claude\C--laragon-www-suiteia\297df873-1046-41ae-a4ed-debcf1dfbb2b\scratchpad\bloque2\assets\ic_home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94" y="1234074"/>
            <a:ext cx="494508" cy="4945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965960" y="1005840"/>
            <a:ext cx="7772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Jefes de Agencia</a:t>
            </a:r>
            <a:endParaRPr lang="en-US" sz="3200" dirty="0"/>
          </a:p>
        </p:txBody>
      </p:sp>
      <p:sp>
        <p:nvSpPr>
          <p:cNvPr id="9" name="Text 5"/>
          <p:cNvSpPr/>
          <p:nvPr/>
        </p:nvSpPr>
        <p:spPr>
          <a:xfrm>
            <a:off x="1965960" y="1591056"/>
            <a:ext cx="9418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Reporte semanal de indicadores · jefaturas de agencia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822960" y="2194560"/>
            <a:ext cx="5120640" cy="3520440"/>
          </a:xfrm>
          <a:prstGeom prst="roundRect">
            <a:avLst>
              <a:gd name="adj" fmla="val 259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14300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Ingresas cuatro cifras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1143000" y="29809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28803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Colocación de la semana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35295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34290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Captaciones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078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39776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Socios nuevos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4626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45262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Morosidad de la agencia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1143000" y="5166360"/>
            <a:ext cx="4572000" cy="411480"/>
          </a:xfrm>
          <a:prstGeom prst="roundRect">
            <a:avLst>
              <a:gd name="adj" fmla="val 22222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1325880" y="516636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números. Nada más.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6263640" y="2194560"/>
            <a:ext cx="5120640" cy="3520440"/>
          </a:xfrm>
          <a:prstGeom prst="roundRect">
            <a:avLst>
              <a:gd name="adj" fmla="val 259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Text 19"/>
          <p:cNvSpPr/>
          <p:nvPr/>
        </p:nvSpPr>
        <p:spPr>
          <a:xfrm>
            <a:off x="6583680" y="2377440"/>
            <a:ext cx="4572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recibes el reporte</a:t>
            </a:r>
            <a:endParaRPr lang="en-US" sz="1500" dirty="0"/>
          </a:p>
        </p:txBody>
      </p:sp>
      <p:sp>
        <p:nvSpPr>
          <p:cNvPr id="24" name="Shape 20"/>
          <p:cNvSpPr/>
          <p:nvPr/>
        </p:nvSpPr>
        <p:spPr>
          <a:xfrm>
            <a:off x="6583680" y="29809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5" name="Text 21"/>
          <p:cNvSpPr/>
          <p:nvPr/>
        </p:nvSpPr>
        <p:spPr>
          <a:xfrm>
            <a:off x="6858000" y="28803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Compara solo contra la semana anterior</a:t>
            </a:r>
            <a:endParaRPr lang="en-US" sz="1450" dirty="0"/>
          </a:p>
        </p:txBody>
      </p:sp>
      <p:sp>
        <p:nvSpPr>
          <p:cNvPr id="26" name="Shape 22"/>
          <p:cNvSpPr/>
          <p:nvPr/>
        </p:nvSpPr>
        <p:spPr>
          <a:xfrm>
            <a:off x="6583680" y="35295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7" name="Text 23"/>
          <p:cNvSpPr/>
          <p:nvPr/>
        </p:nvSpPr>
        <p:spPr>
          <a:xfrm>
            <a:off x="6858000" y="342900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Marca qué subió y qué bajó, con el %</a:t>
            </a:r>
            <a:endParaRPr lang="en-US" sz="1450" dirty="0"/>
          </a:p>
        </p:txBody>
      </p:sp>
      <p:sp>
        <p:nvSpPr>
          <p:cNvPr id="28" name="Shape 24"/>
          <p:cNvSpPr/>
          <p:nvPr/>
        </p:nvSpPr>
        <p:spPr>
          <a:xfrm>
            <a:off x="6583680" y="40782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9" name="Text 25"/>
          <p:cNvSpPr/>
          <p:nvPr/>
        </p:nvSpPr>
        <p:spPr>
          <a:xfrm>
            <a:off x="6858000" y="397764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redacta el análisis en prosa</a:t>
            </a:r>
            <a:endParaRPr lang="en-US" sz="1450" dirty="0"/>
          </a:p>
        </p:txBody>
      </p:sp>
      <p:sp>
        <p:nvSpPr>
          <p:cNvPr id="30" name="Shape 26"/>
          <p:cNvSpPr/>
          <p:nvPr/>
        </p:nvSpPr>
        <p:spPr>
          <a:xfrm>
            <a:off x="6583680" y="4626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1" name="Text 27"/>
          <p:cNvSpPr/>
          <p:nvPr/>
        </p:nvSpPr>
        <p:spPr>
          <a:xfrm>
            <a:off x="6858000" y="45262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 en PDF o Word para la reunión</a:t>
            </a:r>
            <a:endParaRPr lang="en-US" sz="1450" dirty="0"/>
          </a:p>
        </p:txBody>
      </p:sp>
      <p:sp>
        <p:nvSpPr>
          <p:cNvPr id="32" name="Shape 28"/>
          <p:cNvSpPr/>
          <p:nvPr/>
        </p:nvSpPr>
        <p:spPr>
          <a:xfrm>
            <a:off x="6583680" y="517550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3" name="Text 29"/>
          <p:cNvSpPr/>
          <p:nvPr/>
        </p:nvSpPr>
        <p:spPr>
          <a:xfrm>
            <a:off x="6858000" y="507492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puede enviar a tu propio correo</a:t>
            </a:r>
            <a:endParaRPr lang="en-US" sz="1450" dirty="0"/>
          </a:p>
        </p:txBody>
      </p:sp>
      <p:sp>
        <p:nvSpPr>
          <p:cNvPr id="34" name="Text 30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jefe ve y genera el reporte de SU agencia.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Gerencia ve todas.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MÓDULOS DE APOYO  ·  2 Y 3 DE 3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 que resuelven el día a día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822960" y="2057400"/>
            <a:ext cx="5120640" cy="3657600"/>
          </a:xfrm>
          <a:prstGeom prst="roundRect">
            <a:avLst>
              <a:gd name="adj" fmla="val 25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86000"/>
            <a:ext cx="731520" cy="7315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9" name="Image 1" descr="C:\Users\batul\AppData\Local\Temp\claude\C--laragon-www-suiteia\297df873-1046-41ae-a4ed-debcf1dfbb2b\scratchpad\bloque2\assets\ic_tool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125" y="2461565"/>
            <a:ext cx="380390" cy="38039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2103120" y="23317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2103120" y="27432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Asistente técnico interno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1188720" y="33924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63040" y="329184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Resuelve incidencias recurrentes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88720" y="39867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63040" y="388620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Documenta los procedimientos técnicos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88720" y="4581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63040" y="448056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Guarda el historial de incidencias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resueltas por agencia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88720" y="517550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63040" y="50749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Apoya al soporte de usuarios internos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6263640" y="2057400"/>
            <a:ext cx="5120640" cy="3657600"/>
          </a:xfrm>
          <a:prstGeom prst="roundRect">
            <a:avLst>
              <a:gd name="adj" fmla="val 250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492240" y="2286000"/>
            <a:ext cx="731520" cy="73152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2" descr="C:\Users\batul\AppData\Local\Temp\claude\C--laragon-www-suiteia\297df873-1046-41ae-a4ed-debcf1dfbb2b\scratchpad\bloque2\assets\ic_file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7805" y="2461565"/>
            <a:ext cx="380390" cy="38039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7543800" y="23317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Documentos</a:t>
            </a:r>
            <a:endParaRPr lang="en-US" sz="2200" dirty="0"/>
          </a:p>
        </p:txBody>
      </p:sp>
      <p:sp>
        <p:nvSpPr>
          <p:cNvPr id="24" name="Text 19"/>
          <p:cNvSpPr/>
          <p:nvPr/>
        </p:nvSpPr>
        <p:spPr>
          <a:xfrm>
            <a:off x="7543800" y="27432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TODO el personal</a:t>
            </a:r>
            <a:endParaRPr lang="en-US" sz="1250" dirty="0"/>
          </a:p>
        </p:txBody>
      </p:sp>
      <p:sp>
        <p:nvSpPr>
          <p:cNvPr id="25" name="Shape 20"/>
          <p:cNvSpPr/>
          <p:nvPr/>
        </p:nvSpPr>
        <p:spPr>
          <a:xfrm>
            <a:off x="6675120" y="339242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6" name="Text 21"/>
          <p:cNvSpPr/>
          <p:nvPr/>
        </p:nvSpPr>
        <p:spPr>
          <a:xfrm>
            <a:off x="6949440" y="329184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Solicitudes de vacaciones y permisos</a:t>
            </a:r>
            <a:endParaRPr lang="en-US" sz="1450" dirty="0"/>
          </a:p>
        </p:txBody>
      </p:sp>
      <p:sp>
        <p:nvSpPr>
          <p:cNvPr id="27" name="Shape 22"/>
          <p:cNvSpPr/>
          <p:nvPr/>
        </p:nvSpPr>
        <p:spPr>
          <a:xfrm>
            <a:off x="6675120" y="39867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8" name="Text 23"/>
          <p:cNvSpPr/>
          <p:nvPr/>
        </p:nvSpPr>
        <p:spPr>
          <a:xfrm>
            <a:off x="6949440" y="388620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Justificaciones de inasistencia</a:t>
            </a:r>
            <a:endParaRPr lang="en-US" sz="1450" dirty="0"/>
          </a:p>
        </p:txBody>
      </p:sp>
      <p:sp>
        <p:nvSpPr>
          <p:cNvPr id="29" name="Shape 24"/>
          <p:cNvSpPr/>
          <p:nvPr/>
        </p:nvSpPr>
        <p:spPr>
          <a:xfrm>
            <a:off x="6675120" y="458114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0" name="Text 25"/>
          <p:cNvSpPr/>
          <p:nvPr/>
        </p:nvSpPr>
        <p:spPr>
          <a:xfrm>
            <a:off x="6949440" y="448056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Oficios y memorandos internos</a:t>
            </a:r>
            <a:endParaRPr lang="en-US" sz="1450" dirty="0"/>
          </a:p>
        </p:txBody>
      </p:sp>
      <p:sp>
        <p:nvSpPr>
          <p:cNvPr id="31" name="Shape 26"/>
          <p:cNvSpPr/>
          <p:nvPr/>
        </p:nvSpPr>
        <p:spPr>
          <a:xfrm>
            <a:off x="6675120" y="517550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2" name="Text 27"/>
          <p:cNvSpPr/>
          <p:nvPr/>
        </p:nvSpPr>
        <p:spPr>
          <a:xfrm>
            <a:off x="6949440" y="50749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Solicitudes de certificados</a:t>
            </a:r>
            <a:endParaRPr lang="en-US" sz="1450" dirty="0"/>
          </a:p>
        </p:txBody>
      </p:sp>
      <p:sp>
        <p:nvSpPr>
          <p:cNvPr id="33" name="Shape 28"/>
          <p:cNvSpPr/>
          <p:nvPr/>
        </p:nvSpPr>
        <p:spPr>
          <a:xfrm>
            <a:off x="6675120" y="5074920"/>
            <a:ext cx="4480560" cy="502920"/>
          </a:xfrm>
          <a:prstGeom prst="roundRect">
            <a:avLst>
              <a:gd name="adj" fmla="val 18182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6858000" y="507492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Este lo tienen todos, sin importar el área.</a:t>
            </a:r>
            <a:endParaRPr lang="en-US" sz="1150" dirty="0"/>
          </a:p>
        </p:txBody>
      </p:sp>
      <p:sp>
        <p:nvSpPr>
          <p:cNvPr id="35" name="Text 30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Documentos es el que más gente va a usar: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todos pedimos vacaciones.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HACE LA DIFERENCIA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Suite conoce nuestra normativa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reglamentos de COOPAC están cargados dentro. Eso es lo que ninguna IA pública puede hacer.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468880"/>
            <a:ext cx="2542032" cy="2377440"/>
          </a:xfrm>
          <a:prstGeom prst="roundRect">
            <a:avLst>
              <a:gd name="adj" fmla="val 3846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682496" y="271576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upload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06" y="2913278"/>
            <a:ext cx="427939" cy="42793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60120" y="36393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cargan los documentos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1005840" y="4206240"/>
            <a:ext cx="2176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Reglamentos, resoluciones,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manuales, tarifarios.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3657600" y="2468880"/>
            <a:ext cx="2542032" cy="2377440"/>
          </a:xfrm>
          <a:prstGeom prst="roundRect">
            <a:avLst>
              <a:gd name="adj" fmla="val 3846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4517136" y="271576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5" name="Image 2" descr="C:\Users\batul\AppData\Local\Temp\claude\C--laragon-www-suiteia\297df873-1046-41ae-a4ed-debcf1dfbb2b\scratchpad\bloque2\assets\ic_search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46" y="2913278"/>
            <a:ext cx="427939" cy="42793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794760" y="36393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sistema los indexa</a:t>
            </a:r>
            <a:endParaRPr lang="en-US" sz="1350" dirty="0"/>
          </a:p>
        </p:txBody>
      </p:sp>
      <p:sp>
        <p:nvSpPr>
          <p:cNvPr id="17" name="Text 12"/>
          <p:cNvSpPr/>
          <p:nvPr/>
        </p:nvSpPr>
        <p:spPr>
          <a:xfrm>
            <a:off x="3840480" y="4206240"/>
            <a:ext cx="2176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parte en fragmentos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buscables por tema.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6492240" y="2468880"/>
            <a:ext cx="2542032" cy="2377440"/>
          </a:xfrm>
          <a:prstGeom prst="roundRect">
            <a:avLst>
              <a:gd name="adj" fmla="val 3846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7351776" y="271576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0" name="Image 3" descr="C:\Users\batul\AppData\Local\Temp\claude\C--laragon-www-suiteia\297df873-1046-41ae-a4ed-debcf1dfbb2b\scratchpad\bloque2\assets\ic_chat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286" y="2913278"/>
            <a:ext cx="427939" cy="42793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629400" y="36393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 responde con ellos</a:t>
            </a:r>
            <a:endParaRPr lang="en-US" sz="1350" dirty="0"/>
          </a:p>
        </p:txBody>
      </p:sp>
      <p:sp>
        <p:nvSpPr>
          <p:cNvPr id="22" name="Text 16"/>
          <p:cNvSpPr/>
          <p:nvPr/>
        </p:nvSpPr>
        <p:spPr>
          <a:xfrm>
            <a:off x="6675120" y="4206240"/>
            <a:ext cx="2176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 con lo que dice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norma cargada.</a:t>
            </a:r>
            <a:endParaRPr lang="en-US" sz="1150" dirty="0"/>
          </a:p>
        </p:txBody>
      </p:sp>
      <p:sp>
        <p:nvSpPr>
          <p:cNvPr id="23" name="Shape 17"/>
          <p:cNvSpPr/>
          <p:nvPr/>
        </p:nvSpPr>
        <p:spPr>
          <a:xfrm>
            <a:off x="9326880" y="2468880"/>
            <a:ext cx="2542032" cy="2377440"/>
          </a:xfrm>
          <a:prstGeom prst="roundRect">
            <a:avLst>
              <a:gd name="adj" fmla="val 3846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10186416" y="271576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5" name="Image 4" descr="C:\Users\batul\AppData\Local\Temp\claude\C--laragon-www-suiteia\297df873-1046-41ae-a4ed-debcf1dfbb2b\scratchpad\bloque2\assets\ic_book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3926" y="2913278"/>
            <a:ext cx="427939" cy="427939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9464040" y="36393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cita la fuente</a:t>
            </a:r>
            <a:endParaRPr lang="en-US" sz="1350" dirty="0"/>
          </a:p>
        </p:txBody>
      </p:sp>
      <p:sp>
        <p:nvSpPr>
          <p:cNvPr id="27" name="Text 20"/>
          <p:cNvSpPr/>
          <p:nvPr/>
        </p:nvSpPr>
        <p:spPr>
          <a:xfrm>
            <a:off x="9509760" y="4206240"/>
            <a:ext cx="21762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 y artículo,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poder verificar.</a:t>
            </a:r>
            <a:endParaRPr lang="en-US" sz="1150" dirty="0"/>
          </a:p>
        </p:txBody>
      </p:sp>
      <p:sp>
        <p:nvSpPr>
          <p:cNvPr id="28" name="Shape 21"/>
          <p:cNvSpPr/>
          <p:nvPr/>
        </p:nvSpPr>
        <p:spPr>
          <a:xfrm>
            <a:off x="822960" y="5029200"/>
            <a:ext cx="10561320" cy="777240"/>
          </a:xfrm>
          <a:prstGeom prst="roundRect">
            <a:avLst>
              <a:gd name="adj" fmla="val 11765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1097280" y="5138928"/>
            <a:ext cx="548640" cy="548640"/>
          </a:xfrm>
          <a:prstGeom prst="ellipse">
            <a:avLst/>
          </a:prstGeom>
          <a:solidFill>
            <a:srgbClr val="FBBF24"/>
          </a:solidFill>
          <a:ln/>
        </p:spPr>
      </p:sp>
      <p:pic>
        <p:nvPicPr>
          <p:cNvPr id="30" name="Image 5" descr="C:\Users\batul\AppData\Local\Temp\claude\C--laragon-www-suiteia\297df873-1046-41ae-a4ed-debcf1dfbb2b\scratchpad\bloque2\assets\ic_alert_0A254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8954" y="5270602"/>
            <a:ext cx="285293" cy="285293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1874520" y="5029200"/>
            <a:ext cx="9235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la respuesta no está en la normativa cargada, el sistema lo dice. No inventa para salir del paso.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TRABAJO NO SE QUEDA EN LA PANTALLA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sale listo para firmar o enviar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822960" y="2194560"/>
            <a:ext cx="3401568" cy="2468880"/>
          </a:xfrm>
          <a:prstGeom prst="roundRect">
            <a:avLst>
              <a:gd name="adj" fmla="val 3704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066544" y="2450592"/>
            <a:ext cx="914400" cy="91440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9" name="Image 1" descr="C:\Users\batul\AppData\Local\Temp\claude\C--laragon-www-suiteia\297df873-1046-41ae-a4ed-debcf1dfbb2b\scratchpad\bloque2\assets\ic_file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2670048"/>
            <a:ext cx="475488" cy="4754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05840" y="3493008"/>
            <a:ext cx="3035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 editable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1051560" y="393192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ajustar el último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párrafo antes de firmar.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544568" y="2194560"/>
            <a:ext cx="3401568" cy="2468880"/>
          </a:xfrm>
          <a:prstGeom prst="roundRect">
            <a:avLst>
              <a:gd name="adj" fmla="val 3704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5788152" y="2450592"/>
            <a:ext cx="914400" cy="91440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4" name="Image 2" descr="C:\Users\batul\AppData\Local\Temp\claude\C--laragon-www-suiteia\297df873-1046-41ae-a4ed-debcf1dfbb2b\scratchpad\bloque2\assets\ic_boo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608" y="2670048"/>
            <a:ext cx="475488" cy="47548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727448" y="3493008"/>
            <a:ext cx="3035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PDF institucional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773168" y="393192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el membrete, el logo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el pie de la cooperativa.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266176" y="2194560"/>
            <a:ext cx="3401568" cy="2468880"/>
          </a:xfrm>
          <a:prstGeom prst="roundRect">
            <a:avLst>
              <a:gd name="adj" fmla="val 3704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9509760" y="2450592"/>
            <a:ext cx="914400" cy="914400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19" name="Image 3" descr="C:\Users\batul\AppData\Local\Temp\claude\C--laragon-www-suiteia\297df873-1046-41ae-a4ed-debcf1dfbb2b\scratchpad\bloque2\assets\ic_tabl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216" y="2670048"/>
            <a:ext cx="475488" cy="47548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449056" y="3493008"/>
            <a:ext cx="303580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Excel</a:t>
            </a:r>
            <a:endParaRPr lang="en-US" sz="1600" dirty="0"/>
          </a:p>
        </p:txBody>
      </p:sp>
      <p:sp>
        <p:nvSpPr>
          <p:cNvPr id="21" name="Text 15"/>
          <p:cNvSpPr/>
          <p:nvPr/>
        </p:nvSpPr>
        <p:spPr>
          <a:xfrm>
            <a:off x="8494776" y="3931920"/>
            <a:ext cx="29443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Listados con filtros para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trabajo de campo.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822960" y="4892040"/>
            <a:ext cx="10561320" cy="914400"/>
          </a:xfrm>
          <a:prstGeom prst="roundRect">
            <a:avLst>
              <a:gd name="adj" fmla="val 10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1143000" y="4892040"/>
            <a:ext cx="9966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en todos: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cédula del socio va enmascarada y el documento lleva la leyenda de que se apoyó en IA. </a:t>
            </a:r>
            <a:pPr indent="0" marL="0">
              <a:buNone/>
            </a:pPr>
            <a:r>
              <a:rPr lang="en-US" sz="135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 sale sin revisión humana.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DETALLES QUE SE AGRADECEN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panel te espera con lo tuyo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822960" y="19659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42416" y="21854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9" name="Image 1" descr="C:\Users\batul\AppData\Local\Temp\claude\C--laragon-www-suiteia\297df873-1046-41ae-a4ed-debcf1dfbb2b\scratchpad\bloque2\assets\ic_aler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479" y="2321479"/>
            <a:ext cx="294803" cy="29480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37360" y="21671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campana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1078992" y="28346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Avisos de vencimientos,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documentos y presupuesto.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544568" y="19659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764024" y="21854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4" name="Image 2" descr="C:\Users\batul\AppData\Local\Temp\claude\C--laragon-www-suiteia\297df873-1046-41ae-a4ed-debcf1dfbb2b\scratchpad\bloque2\assets\ic_search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087" y="2321479"/>
            <a:ext cx="294803" cy="29480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458968" y="21671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Buscador global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800600" y="28346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Encuentra en tus chats,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análisis y documentos.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266176" y="19659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8485632" y="21854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9" name="Image 3" descr="C:\Users\batul\AppData\Local\Temp\claude\C--laragon-www-suiteia\297df873-1046-41ae-a4ed-debcf1dfbb2b\scratchpad\bloque2\assets\ic_dollar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695" y="2321479"/>
            <a:ext cx="294803" cy="29480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180576" y="21671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 consumo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522208" y="28346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Cuánto usaste tú 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cuánto costó.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822960" y="37947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1042416" y="40142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4" name="Image 4" descr="C:\Users\batul\AppData\Local\Temp\claude\C--laragon-www-suiteia\297df873-1046-41ae-a4ed-debcf1dfbb2b\scratchpad\bloque2\assets\ic_thumbs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8479" y="4150279"/>
            <a:ext cx="294803" cy="294803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737360" y="39959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Pulgar arriba o abajo</a:t>
            </a:r>
            <a:endParaRPr lang="en-US" sz="1350" dirty="0"/>
          </a:p>
        </p:txBody>
      </p:sp>
      <p:sp>
        <p:nvSpPr>
          <p:cNvPr id="26" name="Text 19"/>
          <p:cNvSpPr/>
          <p:nvPr/>
        </p:nvSpPr>
        <p:spPr>
          <a:xfrm>
            <a:off x="1078992" y="46634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 decir si la respuesta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sirvió. Eso nos guía.</a:t>
            </a:r>
            <a:endParaRPr lang="en-US" sz="1150" dirty="0"/>
          </a:p>
        </p:txBody>
      </p:sp>
      <p:sp>
        <p:nvSpPr>
          <p:cNvPr id="27" name="Shape 20"/>
          <p:cNvSpPr/>
          <p:nvPr/>
        </p:nvSpPr>
        <p:spPr>
          <a:xfrm>
            <a:off x="4544568" y="37947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764024" y="40142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9" name="Image 5" descr="C:\Users\batul\AppData\Local\Temp\claude\C--laragon-www-suiteia\297df873-1046-41ae-a4ed-debcf1dfbb2b\scratchpad\bloque2\assets\ic_clock_0A254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087" y="4150279"/>
            <a:ext cx="294803" cy="294803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458968" y="39959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Historial</a:t>
            </a:r>
            <a:endParaRPr lang="en-US" sz="1350" dirty="0"/>
          </a:p>
        </p:txBody>
      </p:sp>
      <p:sp>
        <p:nvSpPr>
          <p:cNvPr id="31" name="Text 23"/>
          <p:cNvSpPr/>
          <p:nvPr/>
        </p:nvSpPr>
        <p:spPr>
          <a:xfrm>
            <a:off x="4800600" y="46634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Todo lo que hiciste,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guardado y buscable.</a:t>
            </a:r>
            <a:endParaRPr lang="en-US" sz="1150" dirty="0"/>
          </a:p>
        </p:txBody>
      </p:sp>
      <p:sp>
        <p:nvSpPr>
          <p:cNvPr id="32" name="Shape 24"/>
          <p:cNvSpPr/>
          <p:nvPr/>
        </p:nvSpPr>
        <p:spPr>
          <a:xfrm>
            <a:off x="8266176" y="3794760"/>
            <a:ext cx="3401568" cy="1572768"/>
          </a:xfrm>
          <a:prstGeom prst="roundRect">
            <a:avLst>
              <a:gd name="adj" fmla="val 5814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3" name="Shape 25"/>
          <p:cNvSpPr/>
          <p:nvPr/>
        </p:nvSpPr>
        <p:spPr>
          <a:xfrm>
            <a:off x="8485632" y="4014216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4" name="Image 6" descr="C:\Users\batul\AppData\Local\Temp\claude\C--laragon-www-suiteia\297df873-1046-41ae-a4ed-debcf1dfbb2b\scratchpad\bloque2\assets\ic_phone_0A2540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1695" y="4150279"/>
            <a:ext cx="294803" cy="294803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180576" y="3995928"/>
            <a:ext cx="23500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Desde el celular</a:t>
            </a:r>
            <a:endParaRPr lang="en-US" sz="1350" dirty="0"/>
          </a:p>
        </p:txBody>
      </p:sp>
      <p:sp>
        <p:nvSpPr>
          <p:cNvPr id="36" name="Text 27"/>
          <p:cNvSpPr/>
          <p:nvPr/>
        </p:nvSpPr>
        <p:spPr>
          <a:xfrm>
            <a:off x="8522208" y="4663440"/>
            <a:ext cx="2944368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pantalla se adapta: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sirve en campo.</a:t>
            </a:r>
            <a:endParaRPr lang="en-US" sz="1150" dirty="0"/>
          </a:p>
        </p:txBody>
      </p:sp>
      <p:sp>
        <p:nvSpPr>
          <p:cNvPr id="37" name="Text 28"/>
          <p:cNvSpPr/>
          <p:nvPr/>
        </p:nvSpPr>
        <p:spPr>
          <a:xfrm>
            <a:off x="82296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pulgar arriba o abajo no es decorativo: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eso ajustamos los módulos.</a:t>
            </a:r>
            <a:endParaRPr lang="en-US"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 NO ESTÁ TERMINADO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viene depende de ustedes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Cuatro módulos nacieron de la encuesta. Los próximos saldrán de lo que digan hoy: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423160"/>
            <a:ext cx="5120640" cy="3200400"/>
          </a:xfrm>
          <a:prstGeom prst="roundRect">
            <a:avLst>
              <a:gd name="adj" fmla="val 285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60704" y="2660904"/>
            <a:ext cx="658368" cy="658368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check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12" y="2818912"/>
            <a:ext cx="342351" cy="34235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20240" y="2697480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construido</a:t>
            </a:r>
            <a:endParaRPr lang="en-US" sz="1800" dirty="0"/>
          </a:p>
        </p:txBody>
      </p:sp>
      <p:sp>
        <p:nvSpPr>
          <p:cNvPr id="12" name="Shape 8"/>
          <p:cNvSpPr/>
          <p:nvPr/>
        </p:nvSpPr>
        <p:spPr>
          <a:xfrm>
            <a:off x="1143000" y="37581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3" name="Text 9"/>
          <p:cNvSpPr/>
          <p:nvPr/>
        </p:nvSpPr>
        <p:spPr>
          <a:xfrm>
            <a:off x="1417320" y="3657600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Cobranza · lo más pedido</a:t>
            </a:r>
            <a:endParaRPr lang="en-US" sz="1450" dirty="0"/>
          </a:p>
        </p:txBody>
      </p:sp>
      <p:sp>
        <p:nvSpPr>
          <p:cNvPr id="14" name="Shape 10"/>
          <p:cNvSpPr/>
          <p:nvPr/>
        </p:nvSpPr>
        <p:spPr>
          <a:xfrm>
            <a:off x="1143000" y="423367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5" name="Text 11"/>
          <p:cNvSpPr/>
          <p:nvPr/>
        </p:nvSpPr>
        <p:spPr>
          <a:xfrm>
            <a:off x="1417320" y="4133088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Prospectos de crédito</a:t>
            </a:r>
            <a:endParaRPr lang="en-US" sz="1450" dirty="0"/>
          </a:p>
        </p:txBody>
      </p:sp>
      <p:sp>
        <p:nvSpPr>
          <p:cNvPr id="16" name="Shape 12"/>
          <p:cNvSpPr/>
          <p:nvPr/>
        </p:nvSpPr>
        <p:spPr>
          <a:xfrm>
            <a:off x="1143000" y="47091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7" name="Text 13"/>
          <p:cNvSpPr/>
          <p:nvPr/>
        </p:nvSpPr>
        <p:spPr>
          <a:xfrm>
            <a:off x="1417320" y="4608576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Captaciones y vencimientos</a:t>
            </a:r>
            <a:endParaRPr lang="en-US" sz="1450" dirty="0"/>
          </a:p>
        </p:txBody>
      </p:sp>
      <p:sp>
        <p:nvSpPr>
          <p:cNvPr id="18" name="Shape 14"/>
          <p:cNvSpPr/>
          <p:nvPr/>
        </p:nvSpPr>
        <p:spPr>
          <a:xfrm>
            <a:off x="1143000" y="518464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9" name="Text 15"/>
          <p:cNvSpPr/>
          <p:nvPr/>
        </p:nvSpPr>
        <p:spPr>
          <a:xfrm>
            <a:off x="1417320" y="5084064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Documentos para todos</a:t>
            </a:r>
            <a:endParaRPr lang="en-US" sz="1450" dirty="0"/>
          </a:p>
        </p:txBody>
      </p:sp>
      <p:sp>
        <p:nvSpPr>
          <p:cNvPr id="20" name="Shape 16"/>
          <p:cNvSpPr/>
          <p:nvPr/>
        </p:nvSpPr>
        <p:spPr>
          <a:xfrm>
            <a:off x="6400800" y="2423160"/>
            <a:ext cx="5120640" cy="3200400"/>
          </a:xfrm>
          <a:prstGeom prst="roundRect">
            <a:avLst>
              <a:gd name="adj" fmla="val 285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638544" y="2660904"/>
            <a:ext cx="658368" cy="658368"/>
          </a:xfrm>
          <a:prstGeom prst="ellipse">
            <a:avLst/>
          </a:prstGeom>
          <a:solidFill>
            <a:srgbClr val="FBBF24"/>
          </a:solidFill>
          <a:ln/>
        </p:spPr>
      </p:sp>
      <p:pic>
        <p:nvPicPr>
          <p:cNvPr id="22" name="Image 2" descr="C:\Users\batul\AppData\Local\Temp\claude\C--laragon-www-suiteia\297df873-1046-41ae-a4ed-debcf1dfbb2b\scratchpad\bloque2\assets\ic_cloc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552" y="2818912"/>
            <a:ext cx="342351" cy="342351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7498080" y="2697480"/>
            <a:ext cx="3840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camino</a:t>
            </a:r>
            <a:endParaRPr lang="en-US" sz="1800" dirty="0"/>
          </a:p>
        </p:txBody>
      </p:sp>
      <p:sp>
        <p:nvSpPr>
          <p:cNvPr id="24" name="Shape 19"/>
          <p:cNvSpPr/>
          <p:nvPr/>
        </p:nvSpPr>
        <p:spPr>
          <a:xfrm>
            <a:off x="6720840" y="375818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5" name="Text 20"/>
          <p:cNvSpPr/>
          <p:nvPr/>
        </p:nvSpPr>
        <p:spPr>
          <a:xfrm>
            <a:off x="6995160" y="3657600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Levantamiento de hipotecas</a:t>
            </a:r>
            <a:endParaRPr lang="en-US" sz="1450" dirty="0"/>
          </a:p>
        </p:txBody>
      </p:sp>
      <p:sp>
        <p:nvSpPr>
          <p:cNvPr id="26" name="Shape 21"/>
          <p:cNvSpPr/>
          <p:nvPr/>
        </p:nvSpPr>
        <p:spPr>
          <a:xfrm>
            <a:off x="6720840" y="4233672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7" name="Text 22"/>
          <p:cNvSpPr/>
          <p:nvPr/>
        </p:nvSpPr>
        <p:spPr>
          <a:xfrm>
            <a:off x="6995160" y="4133088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Concentración de garantes</a:t>
            </a:r>
            <a:endParaRPr lang="en-US" sz="1450" dirty="0"/>
          </a:p>
        </p:txBody>
      </p:sp>
      <p:sp>
        <p:nvSpPr>
          <p:cNvPr id="28" name="Shape 23"/>
          <p:cNvSpPr/>
          <p:nvPr/>
        </p:nvSpPr>
        <p:spPr>
          <a:xfrm>
            <a:off x="6720840" y="4709160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9" name="Text 24"/>
          <p:cNvSpPr/>
          <p:nvPr/>
        </p:nvSpPr>
        <p:spPr>
          <a:xfrm>
            <a:off x="6995160" y="4608576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Actas de sesión y asamblea</a:t>
            </a:r>
            <a:endParaRPr lang="en-US" sz="1450" dirty="0"/>
          </a:p>
        </p:txBody>
      </p:sp>
      <p:sp>
        <p:nvSpPr>
          <p:cNvPr id="30" name="Shape 25"/>
          <p:cNvSpPr/>
          <p:nvPr/>
        </p:nvSpPr>
        <p:spPr>
          <a:xfrm>
            <a:off x="6720840" y="5184648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1" name="Text 26"/>
          <p:cNvSpPr/>
          <p:nvPr/>
        </p:nvSpPr>
        <p:spPr>
          <a:xfrm>
            <a:off x="6995160" y="5084064"/>
            <a:ext cx="42976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pidan esta tarde</a:t>
            </a:r>
            <a:endParaRPr lang="en-US" sz="1450" dirty="0"/>
          </a:p>
        </p:txBody>
      </p:sp>
      <p:sp>
        <p:nvSpPr>
          <p:cNvPr id="32" name="Text 27"/>
          <p:cNvSpPr/>
          <p:nvPr/>
        </p:nvSpPr>
        <p:spPr>
          <a:xfrm>
            <a:off x="822960" y="585216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las mesas de la tarde ustedes deciden qué se construye después.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adornos: eso pasa de verdad.</a:t>
            </a:r>
            <a:endParaRPr lang="en-US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tit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777240" y="173736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 conocen la Suite.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777240" y="274320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Ahora les toca usarla.</a:t>
            </a:r>
            <a:endParaRPr lang="en-US" sz="5400" dirty="0"/>
          </a:p>
        </p:txBody>
      </p:sp>
      <p:sp>
        <p:nvSpPr>
          <p:cNvPr id="7" name="Text 4"/>
          <p:cNvSpPr/>
          <p:nvPr/>
        </p:nvSpPr>
        <p:spPr>
          <a:xfrm>
            <a:off x="822960" y="4069080"/>
            <a:ext cx="8778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el taller de la tarde cada equipo entra con su usuario y trabaja con su propio módulo, con casos reales de la cooperativa.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822960" y="5120640"/>
            <a:ext cx="6583680" cy="777240"/>
          </a:xfrm>
          <a:prstGeom prst="roundRect">
            <a:avLst>
              <a:gd name="adj" fmla="val 11765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97280" y="5120640"/>
            <a:ext cx="6126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ia.coopac.fin.ec  ·  su usuario de equipo  ·  laptop lista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22960" y="603504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¿Preguntas antes del taller?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9372600" y="2103120"/>
            <a:ext cx="1920240" cy="192024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2" name="Image 1" descr="C:\Users\batul\AppData\Local\Temp\claude\C--laragon-www-suiteia\297df873-1046-41ae-a4ed-debcf1dfbb2b\scratchpad\bloque2\assets\ic_zap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3458" y="2563978"/>
            <a:ext cx="998525" cy="9985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PRIMERO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entra desde cualquier navegador</a:t>
            </a:r>
            <a:endParaRPr lang="en-US" sz="3600" dirty="0"/>
          </a:p>
        </p:txBody>
      </p:sp>
      <p:sp>
        <p:nvSpPr>
          <p:cNvPr id="7" name="Shape 4"/>
          <p:cNvSpPr/>
          <p:nvPr/>
        </p:nvSpPr>
        <p:spPr>
          <a:xfrm>
            <a:off x="822960" y="2148840"/>
            <a:ext cx="10561320" cy="1051560"/>
          </a:xfrm>
          <a:prstGeom prst="roundRect">
            <a:avLst>
              <a:gd name="adj" fmla="val 8696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2148840"/>
            <a:ext cx="54864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ia.coopac.fin.ec</a:t>
            </a:r>
            <a:endParaRPr lang="en-US" sz="3000" dirty="0"/>
          </a:p>
        </p:txBody>
      </p:sp>
      <p:sp>
        <p:nvSpPr>
          <p:cNvPr id="9" name="Text 6"/>
          <p:cNvSpPr/>
          <p:nvPr/>
        </p:nvSpPr>
        <p:spPr>
          <a:xfrm>
            <a:off x="6400800" y="2148840"/>
            <a:ext cx="4754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instalar nada. Computadora, tablet o celular.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22960" y="3520440"/>
            <a:ext cx="2542032" cy="2148840"/>
          </a:xfrm>
          <a:prstGeom prst="roundRect">
            <a:avLst>
              <a:gd name="adj" fmla="val 425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682496" y="376732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2" name="Image 1" descr="C:\Users\batul\AppData\Local\Temp\claude\C--laragon-www-suiteia\297df873-1046-41ae-a4ed-debcf1dfbb2b\scratchpad\bloque2\assets\ic_key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06" y="3964838"/>
            <a:ext cx="427939" cy="42793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960120" y="4663440"/>
            <a:ext cx="22677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usuario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960120" y="50109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Institucional y personal.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quien el suyo.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3657600" y="3520440"/>
            <a:ext cx="2542032" cy="2148840"/>
          </a:xfrm>
          <a:prstGeom prst="roundRect">
            <a:avLst>
              <a:gd name="adj" fmla="val 425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4517136" y="376732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7" name="Image 2" descr="C:\Users\batul\AppData\Local\Temp\claude\C--laragon-www-suiteia\297df873-1046-41ae-a4ed-debcf1dfbb2b\scratchpad\bloque2\assets\ic_users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46" y="3964838"/>
            <a:ext cx="427939" cy="42793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794760" y="4663440"/>
            <a:ext cx="22677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área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3794760" y="50109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qué módulos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 aparecen.</a:t>
            </a:r>
            <a:endParaRPr lang="en-US" sz="1250" dirty="0"/>
          </a:p>
        </p:txBody>
      </p:sp>
      <p:sp>
        <p:nvSpPr>
          <p:cNvPr id="20" name="Shape 15"/>
          <p:cNvSpPr/>
          <p:nvPr/>
        </p:nvSpPr>
        <p:spPr>
          <a:xfrm>
            <a:off x="6492240" y="3520440"/>
            <a:ext cx="2542032" cy="2148840"/>
          </a:xfrm>
          <a:prstGeom prst="roundRect">
            <a:avLst>
              <a:gd name="adj" fmla="val 425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7351776" y="376732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3" descr="C:\Users\batul\AppData\Local\Temp\claude\C--laragon-www-suiteia\297df873-1046-41ae-a4ed-debcf1dfbb2b\scratchpad\bloque2\assets\ic_hom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286" y="3964838"/>
            <a:ext cx="427939" cy="427939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629400" y="4663440"/>
            <a:ext cx="22677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agencia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6629400" y="50109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 qué socios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puedes ver.</a:t>
            </a:r>
            <a:endParaRPr lang="en-US" sz="1250" dirty="0"/>
          </a:p>
        </p:txBody>
      </p:sp>
      <p:sp>
        <p:nvSpPr>
          <p:cNvPr id="25" name="Shape 19"/>
          <p:cNvSpPr/>
          <p:nvPr/>
        </p:nvSpPr>
        <p:spPr>
          <a:xfrm>
            <a:off x="9326880" y="3520440"/>
            <a:ext cx="2542032" cy="2148840"/>
          </a:xfrm>
          <a:prstGeom prst="roundRect">
            <a:avLst>
              <a:gd name="adj" fmla="val 425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10186416" y="3767328"/>
            <a:ext cx="822960" cy="82296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7" name="Image 4" descr="C:\Users\batul\AppData\Local\Temp\claude\C--laragon-www-suiteia\297df873-1046-41ae-a4ed-debcf1dfbb2b\scratchpad\bloque2\assets\ic_lock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83926" y="3964838"/>
            <a:ext cx="427939" cy="427939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464040" y="4663440"/>
            <a:ext cx="22677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sesión</a:t>
            </a:r>
            <a:endParaRPr lang="en-US" sz="1500" dirty="0"/>
          </a:p>
        </p:txBody>
      </p:sp>
      <p:sp>
        <p:nvSpPr>
          <p:cNvPr id="29" name="Text 22"/>
          <p:cNvSpPr/>
          <p:nvPr/>
        </p:nvSpPr>
        <p:spPr>
          <a:xfrm>
            <a:off x="9464040" y="5010912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cierra sola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tras 8 horas.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822960" y="58978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sistema sabe quién eres.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eso no todos ven lo mismo.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QUIEN VE LO SUYO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 menú depende de tu área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Nadie tiene que aprender módulos que no va a usar. Tres ejemplos reales del sistema: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468880"/>
            <a:ext cx="3401568" cy="3200400"/>
          </a:xfrm>
          <a:prstGeom prst="roundRect">
            <a:avLst>
              <a:gd name="adj" fmla="val 285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51560" y="2697480"/>
            <a:ext cx="640080" cy="6400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credi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179" y="2851099"/>
            <a:ext cx="332842" cy="33284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828800" y="2697480"/>
            <a:ext cx="2258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Asesora de Crédito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1828800" y="3081528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módulos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1143000" y="365760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Créditos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1143000" y="40416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Prospectos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1143000" y="4425696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Cobranza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1143000" y="4809744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Cajeros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1143000" y="5193792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Documentos</a:t>
            </a:r>
            <a:endParaRPr lang="en-US" sz="1300" dirty="0"/>
          </a:p>
        </p:txBody>
      </p:sp>
      <p:sp>
        <p:nvSpPr>
          <p:cNvPr id="18" name="Shape 14"/>
          <p:cNvSpPr/>
          <p:nvPr/>
        </p:nvSpPr>
        <p:spPr>
          <a:xfrm>
            <a:off x="4544568" y="2468880"/>
            <a:ext cx="3401568" cy="3200400"/>
          </a:xfrm>
          <a:prstGeom prst="roundRect">
            <a:avLst>
              <a:gd name="adj" fmla="val 285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4773168" y="2697480"/>
            <a:ext cx="640080" cy="6400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0" name="Image 2" descr="C:\Users\batul\AppData\Local\Temp\claude\C--laragon-www-suiteia\297df873-1046-41ae-a4ed-debcf1dfbb2b\scratchpad\bloque2\assets\ic_trend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6787" y="2851099"/>
            <a:ext cx="332842" cy="33284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550408" y="2697480"/>
            <a:ext cx="2258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Analista de Inversiones</a:t>
            </a:r>
            <a:endParaRPr lang="en-US" sz="1450" dirty="0"/>
          </a:p>
        </p:txBody>
      </p:sp>
      <p:sp>
        <p:nvSpPr>
          <p:cNvPr id="22" name="Text 17"/>
          <p:cNvSpPr/>
          <p:nvPr/>
        </p:nvSpPr>
        <p:spPr>
          <a:xfrm>
            <a:off x="5550408" y="3081528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módulos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4864608" y="365760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Inversiones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4864608" y="40416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Captaciones</a:t>
            </a:r>
            <a:endParaRPr lang="en-US" sz="1300" dirty="0"/>
          </a:p>
        </p:txBody>
      </p:sp>
      <p:sp>
        <p:nvSpPr>
          <p:cNvPr id="25" name="Text 20"/>
          <p:cNvSpPr/>
          <p:nvPr/>
        </p:nvSpPr>
        <p:spPr>
          <a:xfrm>
            <a:off x="4864608" y="4425696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Documentos</a:t>
            </a:r>
            <a:endParaRPr lang="en-US" sz="1300" dirty="0"/>
          </a:p>
        </p:txBody>
      </p:sp>
      <p:sp>
        <p:nvSpPr>
          <p:cNvPr id="26" name="Shape 21"/>
          <p:cNvSpPr/>
          <p:nvPr/>
        </p:nvSpPr>
        <p:spPr>
          <a:xfrm>
            <a:off x="8266176" y="2468880"/>
            <a:ext cx="3401568" cy="3200400"/>
          </a:xfrm>
          <a:prstGeom prst="roundRect">
            <a:avLst>
              <a:gd name="adj" fmla="val 285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8494776" y="2697480"/>
            <a:ext cx="640080" cy="640080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8" name="Image 3" descr="C:\Users\batul\AppData\Local\Temp\claude\C--laragon-www-suiteia\297df873-1046-41ae-a4ed-debcf1dfbb2b\scratchpad\bloque2\assets\ic_edit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8395" y="2851099"/>
            <a:ext cx="332842" cy="332842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9272016" y="2697480"/>
            <a:ext cx="22585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Gerencia</a:t>
            </a:r>
            <a:endParaRPr lang="en-US" sz="1450" dirty="0"/>
          </a:p>
        </p:txBody>
      </p:sp>
      <p:sp>
        <p:nvSpPr>
          <p:cNvPr id="30" name="Text 24"/>
          <p:cNvSpPr/>
          <p:nvPr/>
        </p:nvSpPr>
        <p:spPr>
          <a:xfrm>
            <a:off x="9272016" y="3081528"/>
            <a:ext cx="2258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12</a:t>
            </a:r>
            <a:endParaRPr lang="en-US" sz="1200" dirty="0"/>
          </a:p>
        </p:txBody>
      </p:sp>
      <p:sp>
        <p:nvSpPr>
          <p:cNvPr id="31" name="Text 25"/>
          <p:cNvSpPr/>
          <p:nvPr/>
        </p:nvSpPr>
        <p:spPr>
          <a:xfrm>
            <a:off x="8586216" y="3657600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Todos los módulos</a:t>
            </a:r>
            <a:endParaRPr lang="en-US" sz="1300" dirty="0"/>
          </a:p>
        </p:txBody>
      </p:sp>
      <p:sp>
        <p:nvSpPr>
          <p:cNvPr id="32" name="Text 26"/>
          <p:cNvSpPr/>
          <p:nvPr/>
        </p:nvSpPr>
        <p:spPr>
          <a:xfrm>
            <a:off x="8586216" y="4041648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+ panel de adopción</a:t>
            </a:r>
            <a:endParaRPr lang="en-US" sz="1300" dirty="0"/>
          </a:p>
        </p:txBody>
      </p:sp>
      <p:sp>
        <p:nvSpPr>
          <p:cNvPr id="33" name="Text 27"/>
          <p:cNvSpPr/>
          <p:nvPr/>
        </p:nvSpPr>
        <p:spPr>
          <a:xfrm>
            <a:off x="8586216" y="4425696"/>
            <a:ext cx="2852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+ tablero de costos</a:t>
            </a:r>
            <a:endParaRPr lang="en-US" sz="1300" dirty="0"/>
          </a:p>
        </p:txBody>
      </p:sp>
      <p:sp>
        <p:nvSpPr>
          <p:cNvPr id="34" name="Text 28"/>
          <p:cNvSpPr/>
          <p:nvPr/>
        </p:nvSpPr>
        <p:spPr>
          <a:xfrm>
            <a:off x="822960" y="58978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ruido, más foco.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 mañana cambias de área, tu menú cambia contigo.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acc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4008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MAPA COMPLETO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0584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Doce módulos, tres familias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7830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 DÍA A DÍA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822960" y="2093976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96696" y="2240280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credi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202" y="2358786"/>
            <a:ext cx="256764" cy="25676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572768" y="2093976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Créditos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044952" y="2093976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3218688" y="2240280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4" name="Image 2" descr="C:\Users\batul\AppData\Local\Temp\claude\C--laragon-www-suiteia\297df873-1046-41ae-a4ed-debcf1dfbb2b\scratchpad\bloque2\assets\ic_target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194" y="2358786"/>
            <a:ext cx="256764" cy="2567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794760" y="2093976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Prospectos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5266944" y="2093976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440680" y="2240280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8" name="Image 3" descr="C:\Users\batul\AppData\Local\Temp\claude\C--laragon-www-suiteia\297df873-1046-41ae-a4ed-debcf1dfbb2b\scratchpad\bloque2\assets\ic_phon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9186" y="2358786"/>
            <a:ext cx="256764" cy="2567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016752" y="2093976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Cobranza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7488936" y="2093976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7662672" y="2240280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4" descr="C:\Users\batul\AppData\Local\Temp\claude\C--laragon-www-suiteia\297df873-1046-41ae-a4ed-debcf1dfbb2b\scratchpad\bloque2\assets\ic_dollar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1178" y="2358786"/>
            <a:ext cx="256764" cy="25676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8238744" y="2093976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Captaciones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9710928" y="2093976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9884664" y="2240280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6" name="Image 5" descr="C:\Users\batul\AppData\Local\Temp\claude\C--laragon-www-suiteia\297df873-1046-41ae-a4ed-debcf1dfbb2b\scratchpad\bloque2\assets\ic_chat_0A254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3170" y="2358786"/>
            <a:ext cx="256764" cy="256764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0460736" y="2093976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Cajeros</a:t>
            </a:r>
            <a:endParaRPr lang="en-US" sz="1200" dirty="0"/>
          </a:p>
        </p:txBody>
      </p:sp>
      <p:sp>
        <p:nvSpPr>
          <p:cNvPr id="28" name="Text 20"/>
          <p:cNvSpPr/>
          <p:nvPr/>
        </p:nvSpPr>
        <p:spPr>
          <a:xfrm>
            <a:off x="822960" y="308152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ANÁLISIS Y DIRECCIÓN</a:t>
            </a:r>
            <a:endParaRPr lang="en-US" sz="1100" dirty="0"/>
          </a:p>
        </p:txBody>
      </p:sp>
      <p:sp>
        <p:nvSpPr>
          <p:cNvPr id="29" name="Shape 21"/>
          <p:cNvSpPr/>
          <p:nvPr/>
        </p:nvSpPr>
        <p:spPr>
          <a:xfrm>
            <a:off x="822960" y="3392424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0" name="Shape 22"/>
          <p:cNvSpPr/>
          <p:nvPr/>
        </p:nvSpPr>
        <p:spPr>
          <a:xfrm>
            <a:off x="996696" y="3538728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1" name="Image 6" descr="C:\Users\batul\AppData\Local\Temp\claude\C--laragon-www-suiteia\297df873-1046-41ae-a4ed-debcf1dfbb2b\scratchpad\bloque2\assets\ic_edit_0A2540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202" y="3657234"/>
            <a:ext cx="256764" cy="256764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1572768" y="3392424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Gerencia</a:t>
            </a:r>
            <a:endParaRPr lang="en-US" sz="1200" dirty="0"/>
          </a:p>
        </p:txBody>
      </p:sp>
      <p:sp>
        <p:nvSpPr>
          <p:cNvPr id="33" name="Shape 24"/>
          <p:cNvSpPr/>
          <p:nvPr/>
        </p:nvSpPr>
        <p:spPr>
          <a:xfrm>
            <a:off x="3044952" y="3392424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4" name="Shape 25"/>
          <p:cNvSpPr/>
          <p:nvPr/>
        </p:nvSpPr>
        <p:spPr>
          <a:xfrm>
            <a:off x="3218688" y="3538728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5" name="Image 7" descr="C:\Users\batul\AppData\Local\Temp\claude\C--laragon-www-suiteia\297df873-1046-41ae-a4ed-debcf1dfbb2b\scratchpad\bloque2\assets\ic_search_0A2540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7194" y="3657234"/>
            <a:ext cx="256764" cy="256764"/>
          </a:xfrm>
          <a:prstGeom prst="rect">
            <a:avLst/>
          </a:prstGeom>
        </p:spPr>
      </p:pic>
      <p:sp>
        <p:nvSpPr>
          <p:cNvPr id="36" name="Text 26"/>
          <p:cNvSpPr/>
          <p:nvPr/>
        </p:nvSpPr>
        <p:spPr>
          <a:xfrm>
            <a:off x="3794760" y="3392424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Auditoría</a:t>
            </a:r>
            <a:endParaRPr lang="en-US" sz="1200" dirty="0"/>
          </a:p>
        </p:txBody>
      </p:sp>
      <p:sp>
        <p:nvSpPr>
          <p:cNvPr id="37" name="Shape 27"/>
          <p:cNvSpPr/>
          <p:nvPr/>
        </p:nvSpPr>
        <p:spPr>
          <a:xfrm>
            <a:off x="5266944" y="3392424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8" name="Shape 28"/>
          <p:cNvSpPr/>
          <p:nvPr/>
        </p:nvSpPr>
        <p:spPr>
          <a:xfrm>
            <a:off x="5440680" y="3538728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9" name="Image 8" descr="C:\Users\batul\AppData\Local\Temp\claude\C--laragon-www-suiteia\297df873-1046-41ae-a4ed-debcf1dfbb2b\scratchpad\bloque2\assets\ic_table_0A2540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9186" y="3657234"/>
            <a:ext cx="256764" cy="256764"/>
          </a:xfrm>
          <a:prstGeom prst="rect">
            <a:avLst/>
          </a:prstGeom>
        </p:spPr>
      </p:pic>
      <p:sp>
        <p:nvSpPr>
          <p:cNvPr id="40" name="Text 29"/>
          <p:cNvSpPr/>
          <p:nvPr/>
        </p:nvSpPr>
        <p:spPr>
          <a:xfrm>
            <a:off x="6016752" y="3392424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Contabilidad</a:t>
            </a:r>
            <a:endParaRPr lang="en-US" sz="1200" dirty="0"/>
          </a:p>
        </p:txBody>
      </p:sp>
      <p:sp>
        <p:nvSpPr>
          <p:cNvPr id="41" name="Shape 30"/>
          <p:cNvSpPr/>
          <p:nvPr/>
        </p:nvSpPr>
        <p:spPr>
          <a:xfrm>
            <a:off x="7488936" y="3392424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42" name="Shape 31"/>
          <p:cNvSpPr/>
          <p:nvPr/>
        </p:nvSpPr>
        <p:spPr>
          <a:xfrm>
            <a:off x="7662672" y="3538728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43" name="Image 9" descr="C:\Users\batul\AppData\Local\Temp\claude\C--laragon-www-suiteia\297df873-1046-41ae-a4ed-debcf1dfbb2b\scratchpad\bloque2\assets\ic_trend_0A2540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1178" y="3657234"/>
            <a:ext cx="256764" cy="256764"/>
          </a:xfrm>
          <a:prstGeom prst="rect">
            <a:avLst/>
          </a:prstGeom>
        </p:spPr>
      </p:pic>
      <p:sp>
        <p:nvSpPr>
          <p:cNvPr id="44" name="Text 32"/>
          <p:cNvSpPr/>
          <p:nvPr/>
        </p:nvSpPr>
        <p:spPr>
          <a:xfrm>
            <a:off x="8238744" y="3392424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Inversiones</a:t>
            </a:r>
            <a:endParaRPr lang="en-US" sz="1200" dirty="0"/>
          </a:p>
        </p:txBody>
      </p:sp>
      <p:sp>
        <p:nvSpPr>
          <p:cNvPr id="45" name="Text 33"/>
          <p:cNvSpPr/>
          <p:nvPr/>
        </p:nvSpPr>
        <p:spPr>
          <a:xfrm>
            <a:off x="822960" y="437997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FBBF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APOYO</a:t>
            </a:r>
            <a:endParaRPr lang="en-US" sz="1100" dirty="0"/>
          </a:p>
        </p:txBody>
      </p:sp>
      <p:sp>
        <p:nvSpPr>
          <p:cNvPr id="46" name="Shape 34"/>
          <p:cNvSpPr/>
          <p:nvPr/>
        </p:nvSpPr>
        <p:spPr>
          <a:xfrm>
            <a:off x="822960" y="4690872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47" name="Shape 35"/>
          <p:cNvSpPr/>
          <p:nvPr/>
        </p:nvSpPr>
        <p:spPr>
          <a:xfrm>
            <a:off x="996696" y="4837176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48" name="Image 10" descr="C:\Users\batul\AppData\Local\Temp\claude\C--laragon-www-suiteia\297df873-1046-41ae-a4ed-debcf1dfbb2b\scratchpad\bloque2\assets\ic_home_0A2540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202" y="4955682"/>
            <a:ext cx="256764" cy="256764"/>
          </a:xfrm>
          <a:prstGeom prst="rect">
            <a:avLst/>
          </a:prstGeom>
        </p:spPr>
      </p:pic>
      <p:sp>
        <p:nvSpPr>
          <p:cNvPr id="49" name="Text 36"/>
          <p:cNvSpPr/>
          <p:nvPr/>
        </p:nvSpPr>
        <p:spPr>
          <a:xfrm>
            <a:off x="1572768" y="4690872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Agencias</a:t>
            </a:r>
            <a:endParaRPr lang="en-US" sz="1200" dirty="0"/>
          </a:p>
        </p:txBody>
      </p:sp>
      <p:sp>
        <p:nvSpPr>
          <p:cNvPr id="50" name="Shape 37"/>
          <p:cNvSpPr/>
          <p:nvPr/>
        </p:nvSpPr>
        <p:spPr>
          <a:xfrm>
            <a:off x="3044952" y="4690872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51" name="Shape 38"/>
          <p:cNvSpPr/>
          <p:nvPr/>
        </p:nvSpPr>
        <p:spPr>
          <a:xfrm>
            <a:off x="3218688" y="4837176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52" name="Image 11" descr="C:\Users\batul\AppData\Local\Temp\claude\C--laragon-www-suiteia\297df873-1046-41ae-a4ed-debcf1dfbb2b\scratchpad\bloque2\assets\ic_tool_0A2540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7194" y="4955682"/>
            <a:ext cx="256764" cy="256764"/>
          </a:xfrm>
          <a:prstGeom prst="rect">
            <a:avLst/>
          </a:prstGeom>
        </p:spPr>
      </p:pic>
      <p:sp>
        <p:nvSpPr>
          <p:cNvPr id="53" name="Text 39"/>
          <p:cNvSpPr/>
          <p:nvPr/>
        </p:nvSpPr>
        <p:spPr>
          <a:xfrm>
            <a:off x="3794760" y="4690872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Sistemas</a:t>
            </a:r>
            <a:endParaRPr lang="en-US" sz="1200" dirty="0"/>
          </a:p>
        </p:txBody>
      </p:sp>
      <p:sp>
        <p:nvSpPr>
          <p:cNvPr id="54" name="Shape 40"/>
          <p:cNvSpPr/>
          <p:nvPr/>
        </p:nvSpPr>
        <p:spPr>
          <a:xfrm>
            <a:off x="5266944" y="4690872"/>
            <a:ext cx="2048256" cy="786384"/>
          </a:xfrm>
          <a:prstGeom prst="roundRect">
            <a:avLst>
              <a:gd name="adj" fmla="val 11628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55" name="Shape 41"/>
          <p:cNvSpPr/>
          <p:nvPr/>
        </p:nvSpPr>
        <p:spPr>
          <a:xfrm>
            <a:off x="5440680" y="4837176"/>
            <a:ext cx="493776" cy="493776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56" name="Image 12" descr="C:\Users\batul\AppData\Local\Temp\claude\C--laragon-www-suiteia\297df873-1046-41ae-a4ed-debcf1dfbb2b\scratchpad\bloque2\assets\ic_file_0A2540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59186" y="4955682"/>
            <a:ext cx="256764" cy="256764"/>
          </a:xfrm>
          <a:prstGeom prst="rect">
            <a:avLst/>
          </a:prstGeom>
        </p:spPr>
      </p:pic>
      <p:sp>
        <p:nvSpPr>
          <p:cNvPr id="57" name="Text 42"/>
          <p:cNvSpPr/>
          <p:nvPr/>
        </p:nvSpPr>
        <p:spPr>
          <a:xfrm>
            <a:off x="6016752" y="4690872"/>
            <a:ext cx="11887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Documentos</a:t>
            </a:r>
            <a:endParaRPr lang="en-US" sz="1200" dirty="0"/>
          </a:p>
        </p:txBody>
      </p:sp>
      <p:sp>
        <p:nvSpPr>
          <p:cNvPr id="58" name="Text 43"/>
          <p:cNvSpPr/>
          <p:nvPr/>
        </p:nvSpPr>
        <p:spPr>
          <a:xfrm>
            <a:off x="82296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cinco de arriba son los que mueven el negocio todos los días.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Ahí empezamos.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CÓMO ESTÁ CONSTRUIDA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sistema calcula. La IA explica.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regla de oro del diseño: ninguna cifra sobre un socio la inventa la IA.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22960" y="2423160"/>
            <a:ext cx="5120640" cy="3063240"/>
          </a:xfrm>
          <a:prstGeom prst="roundRect">
            <a:avLst>
              <a:gd name="adj" fmla="val 2985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60704" y="2660904"/>
            <a:ext cx="713232" cy="713232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0" name="Image 1" descr="C:\Users\batul\AppData\Local\Temp\claude\C--laragon-www-suiteia\297df873-1046-41ae-a4ed-debcf1dfbb2b\scratchpad\bloque2\assets\ic_calc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880" y="2832080"/>
            <a:ext cx="370881" cy="37088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057400" y="26974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sistema</a:t>
            </a:r>
            <a:endParaRPr lang="en-US" sz="2000" dirty="0"/>
          </a:p>
        </p:txBody>
      </p:sp>
      <p:sp>
        <p:nvSpPr>
          <p:cNvPr id="12" name="Text 8"/>
          <p:cNvSpPr/>
          <p:nvPr/>
        </p:nvSpPr>
        <p:spPr>
          <a:xfrm>
            <a:off x="2057400" y="3090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fórmula, siempre igual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1143000" y="37124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4" name="Text 10"/>
          <p:cNvSpPr/>
          <p:nvPr/>
        </p:nvSpPr>
        <p:spPr>
          <a:xfrm>
            <a:off x="1417320" y="36118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cuota, con método francés</a:t>
            </a:r>
            <a:endParaRPr lang="en-US" sz="1450" dirty="0"/>
          </a:p>
        </p:txBody>
      </p:sp>
      <p:sp>
        <p:nvSpPr>
          <p:cNvPr id="15" name="Shape 11"/>
          <p:cNvSpPr/>
          <p:nvPr/>
        </p:nvSpPr>
        <p:spPr>
          <a:xfrm>
            <a:off x="1143000" y="41696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6" name="Text 12"/>
          <p:cNvSpPr/>
          <p:nvPr/>
        </p:nvSpPr>
        <p:spPr>
          <a:xfrm>
            <a:off x="1417320" y="40690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puntaje y los rangos</a:t>
            </a:r>
            <a:endParaRPr lang="en-US" sz="1450" dirty="0"/>
          </a:p>
        </p:txBody>
      </p:sp>
      <p:sp>
        <p:nvSpPr>
          <p:cNvPr id="17" name="Shape 13"/>
          <p:cNvSpPr/>
          <p:nvPr/>
        </p:nvSpPr>
        <p:spPr>
          <a:xfrm>
            <a:off x="1143000" y="4626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18" name="Text 14"/>
          <p:cNvSpPr/>
          <p:nvPr/>
        </p:nvSpPr>
        <p:spPr>
          <a:xfrm>
            <a:off x="1417320" y="45262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días de mora y vencimiento</a:t>
            </a:r>
            <a:endParaRPr lang="en-US" sz="1450" dirty="0"/>
          </a:p>
        </p:txBody>
      </p:sp>
      <p:sp>
        <p:nvSpPr>
          <p:cNvPr id="19" name="Shape 15"/>
          <p:cNvSpPr/>
          <p:nvPr/>
        </p:nvSpPr>
        <p:spPr>
          <a:xfrm>
            <a:off x="1143000" y="50840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0" name="Text 16"/>
          <p:cNvSpPr/>
          <p:nvPr/>
        </p:nvSpPr>
        <p:spPr>
          <a:xfrm>
            <a:off x="1417320" y="49834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intereses y totales</a:t>
            </a:r>
            <a:endParaRPr lang="en-US" sz="1450" dirty="0"/>
          </a:p>
        </p:txBody>
      </p:sp>
      <p:sp>
        <p:nvSpPr>
          <p:cNvPr id="21" name="Shape 17"/>
          <p:cNvSpPr/>
          <p:nvPr/>
        </p:nvSpPr>
        <p:spPr>
          <a:xfrm>
            <a:off x="6263640" y="2423160"/>
            <a:ext cx="5120640" cy="3063240"/>
          </a:xfrm>
          <a:prstGeom prst="roundRect">
            <a:avLst>
              <a:gd name="adj" fmla="val 298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2" name="Shape 18"/>
          <p:cNvSpPr/>
          <p:nvPr/>
        </p:nvSpPr>
        <p:spPr>
          <a:xfrm>
            <a:off x="6501384" y="2660904"/>
            <a:ext cx="713232" cy="713232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3" name="Image 2" descr="C:\Users\batul\AppData\Local\Temp\claude\C--laragon-www-suiteia\297df873-1046-41ae-a4ed-debcf1dfbb2b\scratchpad\bloque2\assets\ic_chat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560" y="2832080"/>
            <a:ext cx="370881" cy="370881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7498080" y="269748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IA</a:t>
            </a:r>
            <a:endParaRPr lang="en-US" sz="2000" dirty="0"/>
          </a:p>
        </p:txBody>
      </p:sp>
      <p:sp>
        <p:nvSpPr>
          <p:cNvPr id="25" name="Text 20"/>
          <p:cNvSpPr/>
          <p:nvPr/>
        </p:nvSpPr>
        <p:spPr>
          <a:xfrm>
            <a:off x="7498080" y="309067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criterio y redacción</a:t>
            </a:r>
            <a:endParaRPr lang="en-US" sz="1250" dirty="0"/>
          </a:p>
        </p:txBody>
      </p:sp>
      <p:sp>
        <p:nvSpPr>
          <p:cNvPr id="26" name="Shape 21"/>
          <p:cNvSpPr/>
          <p:nvPr/>
        </p:nvSpPr>
        <p:spPr>
          <a:xfrm>
            <a:off x="6583680" y="37124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7" name="Text 22"/>
          <p:cNvSpPr/>
          <p:nvPr/>
        </p:nvSpPr>
        <p:spPr>
          <a:xfrm>
            <a:off x="6858000" y="36118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Redacta el informe y el resumen</a:t>
            </a:r>
            <a:endParaRPr lang="en-US" sz="1450" dirty="0"/>
          </a:p>
        </p:txBody>
      </p:sp>
      <p:sp>
        <p:nvSpPr>
          <p:cNvPr id="28" name="Shape 23"/>
          <p:cNvSpPr/>
          <p:nvPr/>
        </p:nvSpPr>
        <p:spPr>
          <a:xfrm>
            <a:off x="6583680" y="41696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29" name="Text 24"/>
          <p:cNvSpPr/>
          <p:nvPr/>
        </p:nvSpPr>
        <p:spPr>
          <a:xfrm>
            <a:off x="6858000" y="40690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Explica por qué, en español claro</a:t>
            </a:r>
            <a:endParaRPr lang="en-US" sz="1450" dirty="0"/>
          </a:p>
        </p:txBody>
      </p:sp>
      <p:sp>
        <p:nvSpPr>
          <p:cNvPr id="30" name="Shape 25"/>
          <p:cNvSpPr/>
          <p:nvPr/>
        </p:nvSpPr>
        <p:spPr>
          <a:xfrm>
            <a:off x="6583680" y="46268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1" name="Text 26"/>
          <p:cNvSpPr/>
          <p:nvPr/>
        </p:nvSpPr>
        <p:spPr>
          <a:xfrm>
            <a:off x="6858000" y="45262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Sugiere condiciones y guiones</a:t>
            </a:r>
            <a:endParaRPr lang="en-US" sz="1450" dirty="0"/>
          </a:p>
        </p:txBody>
      </p:sp>
      <p:sp>
        <p:nvSpPr>
          <p:cNvPr id="32" name="Shape 27"/>
          <p:cNvSpPr/>
          <p:nvPr/>
        </p:nvSpPr>
        <p:spPr>
          <a:xfrm>
            <a:off x="6583680" y="5084064"/>
            <a:ext cx="118872" cy="118872"/>
          </a:xfrm>
          <a:prstGeom prst="ellipse">
            <a:avLst/>
          </a:prstGeom>
          <a:solidFill>
            <a:srgbClr val="F28C28"/>
          </a:solidFill>
          <a:ln/>
        </p:spPr>
      </p:sp>
      <p:sp>
        <p:nvSpPr>
          <p:cNvPr id="33" name="Text 28"/>
          <p:cNvSpPr/>
          <p:nvPr/>
        </p:nvSpPr>
        <p:spPr>
          <a:xfrm>
            <a:off x="6858000" y="4983480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Responde citando el reglamento</a:t>
            </a:r>
            <a:endParaRPr lang="en-US" sz="1450" dirty="0"/>
          </a:p>
        </p:txBody>
      </p:sp>
      <p:sp>
        <p:nvSpPr>
          <p:cNvPr id="34" name="Text 29"/>
          <p:cNvSpPr/>
          <p:nvPr/>
        </p:nvSpPr>
        <p:spPr>
          <a:xfrm>
            <a:off x="822960" y="580644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 eso los números siempre cuadran: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dependen de la IA.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MÁS LES PREOCUPABA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datos del socio no salen de aquí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Antes de enviar cualquier texto a la IA, el sistema lo revisa y lo protege solo.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395728"/>
            <a:ext cx="4937760" cy="1371600"/>
          </a:xfrm>
          <a:prstGeom prst="roundRect">
            <a:avLst>
              <a:gd name="adj" fmla="val 6667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51460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ESCRIBES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1051560" y="2788920"/>
            <a:ext cx="4480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«Rosa Grefa, cédula 2200123456, pide un crédito»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715000" y="2706624"/>
            <a:ext cx="749808" cy="749808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12" name="Image 1" descr="C:\Users\batul\AppData\Local\Temp\claude\C--laragon-www-suiteia\297df873-1046-41ae-a4ed-debcf1dfbb2b\scratchpad\bloque2\assets\ic_shield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954" y="2886578"/>
            <a:ext cx="389900" cy="3899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419088" y="2395728"/>
            <a:ext cx="4965192" cy="1371600"/>
          </a:xfrm>
          <a:prstGeom prst="roundRect">
            <a:avLst>
              <a:gd name="adj" fmla="val 6667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647688" y="2514600"/>
            <a:ext cx="4480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VIAJA A LA IA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6647688" y="2788920"/>
            <a:ext cx="44805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«{{SOCIO_1}}, cédula 220••••••6, pide un crédito»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822960" y="4069080"/>
            <a:ext cx="2542032" cy="1691640"/>
          </a:xfrm>
          <a:prstGeom prst="roundRect">
            <a:avLst>
              <a:gd name="adj" fmla="val 540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1014984" y="4261104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8" name="Image 2" descr="C:\Users\batul\AppData\Local\Temp\claude\C--laragon-www-suiteia\297df873-1046-41ae-a4ed-debcf1dfbb2b\scratchpad\bloque2\assets\ic_loc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047" y="4397167"/>
            <a:ext cx="294803" cy="294803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691640" y="42702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Cédulas, RUC y cuentas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1051560" y="49377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salen enmascaradas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siempre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3657600" y="4069080"/>
            <a:ext cx="2542032" cy="1691640"/>
          </a:xfrm>
          <a:prstGeom prst="roundRect">
            <a:avLst>
              <a:gd name="adj" fmla="val 540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3849624" y="4261104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3" name="Image 3" descr="C:\Users\batul\AppData\Local\Temp\claude\C--laragon-www-suiteia\297df873-1046-41ae-a4ed-debcf1dfbb2b\scratchpad\bloque2\assets\ic_users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5687" y="4397167"/>
            <a:ext cx="294803" cy="294803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4526280" y="42702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Nombres de socios</a:t>
            </a:r>
            <a:endParaRPr lang="en-US" sz="1250" dirty="0"/>
          </a:p>
        </p:txBody>
      </p:sp>
      <p:sp>
        <p:nvSpPr>
          <p:cNvPr id="25" name="Text 19"/>
          <p:cNvSpPr/>
          <p:nvPr/>
        </p:nvSpPr>
        <p:spPr>
          <a:xfrm>
            <a:off x="3886200" y="49377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viajan como marcador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 vuelven completos</a:t>
            </a:r>
            <a:endParaRPr lang="en-US" sz="1150" dirty="0"/>
          </a:p>
        </p:txBody>
      </p:sp>
      <p:sp>
        <p:nvSpPr>
          <p:cNvPr id="26" name="Shape 20"/>
          <p:cNvSpPr/>
          <p:nvPr/>
        </p:nvSpPr>
        <p:spPr>
          <a:xfrm>
            <a:off x="6492240" y="4069080"/>
            <a:ext cx="2542032" cy="1691640"/>
          </a:xfrm>
          <a:prstGeom prst="roundRect">
            <a:avLst>
              <a:gd name="adj" fmla="val 540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7" name="Shape 21"/>
          <p:cNvSpPr/>
          <p:nvPr/>
        </p:nvSpPr>
        <p:spPr>
          <a:xfrm>
            <a:off x="6684264" y="4261104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8" name="Image 4" descr="C:\Users\batul\AppData\Local\Temp\claude\C--laragon-www-suiteia\297df873-1046-41ae-a4ed-debcf1dfbb2b\scratchpad\bloque2\assets\ic_phone_0A254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0327" y="4397167"/>
            <a:ext cx="294803" cy="294803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360920" y="42702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Teléfonos y correos</a:t>
            </a:r>
            <a:endParaRPr lang="en-US" sz="1250" dirty="0"/>
          </a:p>
        </p:txBody>
      </p:sp>
      <p:sp>
        <p:nvSpPr>
          <p:cNvPr id="30" name="Text 23"/>
          <p:cNvSpPr/>
          <p:nvPr/>
        </p:nvSpPr>
        <p:spPr>
          <a:xfrm>
            <a:off x="6720840" y="49377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cubren antes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salir</a:t>
            </a:r>
            <a:endParaRPr lang="en-US" sz="1150" dirty="0"/>
          </a:p>
        </p:txBody>
      </p:sp>
      <p:sp>
        <p:nvSpPr>
          <p:cNvPr id="31" name="Shape 24"/>
          <p:cNvSpPr/>
          <p:nvPr/>
        </p:nvSpPr>
        <p:spPr>
          <a:xfrm>
            <a:off x="9326880" y="4069080"/>
            <a:ext cx="2542032" cy="1691640"/>
          </a:xfrm>
          <a:prstGeom prst="roundRect">
            <a:avLst>
              <a:gd name="adj" fmla="val 5405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32" name="Shape 25"/>
          <p:cNvSpPr/>
          <p:nvPr/>
        </p:nvSpPr>
        <p:spPr>
          <a:xfrm>
            <a:off x="9518904" y="4261104"/>
            <a:ext cx="566928" cy="566928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33" name="Image 5" descr="C:\Users\batul\AppData\Local\Temp\claude\C--laragon-www-suiteia\297df873-1046-41ae-a4ed-debcf1dfbb2b\scratchpad\bloque2\assets\ic_eye_0A254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4967" y="4397167"/>
            <a:ext cx="294803" cy="294803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10195560" y="4270248"/>
            <a:ext cx="153619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Queda constancia</a:t>
            </a:r>
            <a:endParaRPr lang="en-US" sz="1250" dirty="0"/>
          </a:p>
        </p:txBody>
      </p:sp>
      <p:sp>
        <p:nvSpPr>
          <p:cNvPr id="35" name="Text 27"/>
          <p:cNvSpPr/>
          <p:nvPr/>
        </p:nvSpPr>
        <p:spPr>
          <a:xfrm>
            <a:off x="9555480" y="4937760"/>
            <a:ext cx="213055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cuántos datos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 protegieron</a:t>
            </a:r>
            <a:endParaRPr lang="en-US" sz="1150" dirty="0"/>
          </a:p>
        </p:txBody>
      </p:sp>
      <p:sp>
        <p:nvSpPr>
          <p:cNvPr id="36" name="Text 28"/>
          <p:cNvSpPr/>
          <p:nvPr/>
        </p:nvSpPr>
        <p:spPr>
          <a:xfrm>
            <a:off x="822960" y="589788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usuario no hace nada especial: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escribe normal y el sistema protege por él.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AGENCIA, LO SUYO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 socios de tu agencia son tuyos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Mismo módulo, misma pantalla, distinto contenido según quién entra: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468880"/>
            <a:ext cx="3401568" cy="2286000"/>
          </a:xfrm>
          <a:prstGeom prst="roundRect">
            <a:avLst>
              <a:gd name="adj" fmla="val 4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5840" y="2697480"/>
            <a:ext cx="3035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Asesor de El Coca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005840" y="320040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666</a:t>
            </a:r>
            <a:endParaRPr lang="en-US" sz="4600" dirty="0"/>
          </a:p>
        </p:txBody>
      </p:sp>
      <p:sp>
        <p:nvSpPr>
          <p:cNvPr id="11" name="Text 8"/>
          <p:cNvSpPr/>
          <p:nvPr/>
        </p:nvSpPr>
        <p:spPr>
          <a:xfrm>
            <a:off x="1051560" y="416052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prospectos de su agencia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4544568" y="2468880"/>
            <a:ext cx="3401568" cy="2286000"/>
          </a:xfrm>
          <a:prstGeom prst="roundRect">
            <a:avLst>
              <a:gd name="adj" fmla="val 4000"/>
            </a:avLst>
          </a:prstGeom>
          <a:solidFill>
            <a:srgbClr val="10314F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27448" y="2697480"/>
            <a:ext cx="3035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Asesor de Loja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4727448" y="320040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718</a:t>
            </a:r>
            <a:endParaRPr lang="en-US" sz="4600" dirty="0"/>
          </a:p>
        </p:txBody>
      </p:sp>
      <p:sp>
        <p:nvSpPr>
          <p:cNvPr id="15" name="Text 12"/>
          <p:cNvSpPr/>
          <p:nvPr/>
        </p:nvSpPr>
        <p:spPr>
          <a:xfrm>
            <a:off x="4773168" y="416052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prospectos de su agencia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8266176" y="2468880"/>
            <a:ext cx="3401568" cy="2286000"/>
          </a:xfrm>
          <a:prstGeom prst="roundRect">
            <a:avLst>
              <a:gd name="adj" fmla="val 4000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449056" y="2697480"/>
            <a:ext cx="30358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Gerencia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449056" y="3200400"/>
            <a:ext cx="3035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3.784</a:t>
            </a:r>
            <a:endParaRPr lang="en-US" sz="4600" dirty="0"/>
          </a:p>
        </p:txBody>
      </p:sp>
      <p:sp>
        <p:nvSpPr>
          <p:cNvPr id="19" name="Text 16"/>
          <p:cNvSpPr/>
          <p:nvPr/>
        </p:nvSpPr>
        <p:spPr>
          <a:xfrm>
            <a:off x="8494776" y="4160520"/>
            <a:ext cx="29443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 cooperativa completa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822960" y="4983480"/>
            <a:ext cx="10561320" cy="822960"/>
          </a:xfrm>
          <a:prstGeom prst="roundRect">
            <a:avLst>
              <a:gd name="adj" fmla="val 11111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1097280" y="5120640"/>
            <a:ext cx="548640" cy="548640"/>
          </a:xfrm>
          <a:prstGeom prst="ellipse">
            <a:avLst/>
          </a:prstGeom>
          <a:solidFill>
            <a:srgbClr val="34D399"/>
          </a:solidFill>
          <a:ln/>
        </p:spPr>
      </p:sp>
      <p:pic>
        <p:nvPicPr>
          <p:cNvPr id="22" name="Image 1" descr="C:\Users\batul\AppData\Local\Temp\claude\C--laragon-www-suiteia\297df873-1046-41ae-a4ed-debcf1dfbb2b\scratchpad\bloque2\assets\ic_lock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954" y="5252314"/>
            <a:ext cx="285293" cy="285293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1874520" y="4983480"/>
            <a:ext cx="9235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 cambiando la dirección en el navegador se pasa de una agencia a otra: el sistema lo impide.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C:\Users\batul\AppData\Local\Temp\claude\C--laragon-www-suiteia\297df873-1046-41ae-a4ed-debcf1dfbb2b\scratchpad\bloque2\assets\bg_cont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505895" y="6400800"/>
            <a:ext cx="411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640080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5E7F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SUITE IA COOPAC · BLOQUE 2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822960" y="68580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 QUE CUESTA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777240" y="10515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consulta se mide en centavos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822960" y="1874520"/>
            <a:ext cx="10424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sistema registra el costo real de cada interacción, por persona y por módulo.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2468880"/>
            <a:ext cx="3401568" cy="1783080"/>
          </a:xfrm>
          <a:prstGeom prst="roundRect">
            <a:avLst>
              <a:gd name="adj" fmla="val 5128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22960" y="2615184"/>
            <a:ext cx="3401568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USD 25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960120" y="3467405"/>
            <a:ext cx="31272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presupuesto mensual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toda la cooperativa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544568" y="2468880"/>
            <a:ext cx="3401568" cy="1783080"/>
          </a:xfrm>
          <a:prstGeom prst="roundRect">
            <a:avLst>
              <a:gd name="adj" fmla="val 5128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44568" y="2615184"/>
            <a:ext cx="3401568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$0,0007</a:t>
            </a:r>
            <a:endParaRPr lang="en-US" sz="3400" dirty="0"/>
          </a:p>
        </p:txBody>
      </p:sp>
      <p:sp>
        <p:nvSpPr>
          <p:cNvPr id="13" name="Text 10"/>
          <p:cNvSpPr/>
          <p:nvPr/>
        </p:nvSpPr>
        <p:spPr>
          <a:xfrm>
            <a:off x="4681728" y="3467405"/>
            <a:ext cx="312724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una consulta del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chatbot de Cajeros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266176" y="2468880"/>
            <a:ext cx="3118104" cy="1783080"/>
          </a:xfrm>
          <a:prstGeom prst="roundRect">
            <a:avLst>
              <a:gd name="adj" fmla="val 5128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66176" y="2615184"/>
            <a:ext cx="3118104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34D3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$0,015</a:t>
            </a:r>
            <a:endParaRPr lang="en-US" sz="3400" dirty="0"/>
          </a:p>
        </p:txBody>
      </p:sp>
      <p:sp>
        <p:nvSpPr>
          <p:cNvPr id="16" name="Text 13"/>
          <p:cNvSpPr/>
          <p:nvPr/>
        </p:nvSpPr>
        <p:spPr>
          <a:xfrm>
            <a:off x="8403336" y="3467405"/>
            <a:ext cx="2843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análisis completo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AFC3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 crédito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22960" y="4526280"/>
            <a:ext cx="10561320" cy="1280160"/>
          </a:xfrm>
          <a:prstGeom prst="roundRect">
            <a:avLst>
              <a:gd name="adj" fmla="val 7143"/>
            </a:avLst>
          </a:prstGeom>
          <a:solidFill>
            <a:srgbClr val="16406B"/>
          </a:solidFill>
          <a:ln w="12700">
            <a:solidFill>
              <a:srgbClr val="2A4E74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161288" y="4910328"/>
            <a:ext cx="512064" cy="512064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19" name="Image 1" descr="C:\Users\batul\AppData\Local\Temp\claude\C--laragon-www-suiteia\297df873-1046-41ae-a4ed-debcf1dfbb2b\scratchpad\bloque2\assets\ic_alert_0A254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183" y="5033223"/>
            <a:ext cx="266273" cy="266273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1764792" y="4709160"/>
            <a:ext cx="24871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Avisa al 70 % y al 90 % del presupuesto</a:t>
            </a:r>
            <a:endParaRPr lang="en-US" sz="1200" dirty="0"/>
          </a:p>
        </p:txBody>
      </p:sp>
      <p:sp>
        <p:nvSpPr>
          <p:cNvPr id="21" name="Shape 17"/>
          <p:cNvSpPr/>
          <p:nvPr/>
        </p:nvSpPr>
        <p:spPr>
          <a:xfrm>
            <a:off x="4681728" y="4910328"/>
            <a:ext cx="512064" cy="512064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2" name="Image 2" descr="C:\Users\batul\AppData\Local\Temp\claude\C--laragon-www-suiteia\297df873-1046-41ae-a4ed-debcf1dfbb2b\scratchpad\bloque2\assets\ic_lock_0A2540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623" y="5033223"/>
            <a:ext cx="266273" cy="266273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5285232" y="4709160"/>
            <a:ext cx="24871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Puede suspender el consumo al llegar al tope</a:t>
            </a:r>
            <a:endParaRPr lang="en-US" sz="1200" dirty="0"/>
          </a:p>
        </p:txBody>
      </p:sp>
      <p:sp>
        <p:nvSpPr>
          <p:cNvPr id="24" name="Shape 19"/>
          <p:cNvSpPr/>
          <p:nvPr/>
        </p:nvSpPr>
        <p:spPr>
          <a:xfrm>
            <a:off x="8202168" y="4910328"/>
            <a:ext cx="512064" cy="512064"/>
          </a:xfrm>
          <a:prstGeom prst="ellipse">
            <a:avLst/>
          </a:prstGeom>
          <a:solidFill>
            <a:srgbClr val="F28C28"/>
          </a:solidFill>
          <a:ln/>
        </p:spPr>
      </p:sp>
      <p:pic>
        <p:nvPicPr>
          <p:cNvPr id="25" name="Image 3" descr="C:\Users\batul\AppData\Local\Temp\claude\C--laragon-www-suiteia\297df873-1046-41ae-a4ed-debcf1dfbb2b\scratchpad\bloque2\assets\ic_eye_0A254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5063" y="5033223"/>
            <a:ext cx="266273" cy="266273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8805672" y="4709160"/>
            <a:ext cx="248716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Cada quien ve su propio gasto en «Mi consumo»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822960" y="59436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 día entero de capacitación con 20 personas cuesta </a:t>
            </a:r>
            <a:pPr indent="0" marL="0">
              <a:buNone/>
            </a:pPr>
            <a:r>
              <a:rPr lang="en-US" sz="1600" b="1" dirty="0">
                <a:solidFill>
                  <a:srgbClr val="F28C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menos de tres dólares.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Bloque 2 · La Suite IA COOPAC por dentro</dc:title>
  <dc:subject>PptxGenJS Presentation</dc:subject>
  <dc:creator>GEOMASTERSOLUTIONS S.A.S.</dc:creator>
  <cp:lastModifiedBy>GEOMASTERSOLUTIONS S.A.S.</cp:lastModifiedBy>
  <cp:revision>1</cp:revision>
  <dcterms:created xsi:type="dcterms:W3CDTF">2026-08-17T17:06:20Z</dcterms:created>
  <dcterms:modified xsi:type="dcterms:W3CDTF">2026-08-17T17:06:20Z</dcterms:modified>
</cp:coreProperties>
</file>