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Frase de arranque: «Esta mañana les mostré la Suite. Esta tarde la usan ustedes.» No se extienda: cada minuto que hable aquí es un minuto que ellos no tocan el teclado.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Dos minutos de silencio real. No las responda usted.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Cierre corto y de pie. El puente al Bloque 4 debe ser operativo: dónde se sientan, con qué ficha y para qué sirve lo que digan.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Sin tilde y con C mayúscula. Escríbala también en el pizarrón. Los tres fallos habituales: el corrector pone mayúscula al correo, escriben la clave en minúscula, o están en la red de invitados.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Hágalo usted primero en el proyector, sin prisa (2 min). Luego ellos. Aguante el silencio: es el momento en que dejan de mirar y empiezan a hacer.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Pida que dos personas lean sus dos versiones en voz alta. Este es el aprendizaje que se llevan del ejercicio 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 vuelva al podio hasta que queden 5 minutos. Empiece el recorrido por Cajas y Jefes de Agencia (se declararon principiantes en la encuesta) y por las mesas de una o dos personas: Contabilidad, Sistemas, Auditoría, Secretaría. Créditos y Captaciones se defienden solas.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Primer aviso de tiempo. Sin aviso, las mesas rápidas se pasan y las lentas no terminan.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Segundo aviso. Recuerde: lo que anoten aquí va a la mesa de las 15:45.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Aquí usted escucha y anota. Cada «me gustaría que también…» es materia prima del Bloque 4 y de la Fase 2. No disimule lo que la Suite no hace.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Llame a Cajas (preventiva), Captaciones (la cifra habla sola), Créditos (guion con socio real) y, sin falta, a una mesa a la que le costó: convence más que ver a los que van rápido.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batul\AppData\Local\Temp\claude\C--laragon-www-suiteia\297df873-1046-41ae-a4ed-debcf1dfbb2b\scratchpad\bloque3\assets\bg_titl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22960" y="13716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BLOQUE 3 · 14:00 – 15:45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822960" y="1828800"/>
            <a:ext cx="100584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taller:</a:t>
            </a:r>
            <a:endParaRPr lang="en-US" sz="5400" dirty="0"/>
          </a:p>
        </p:txBody>
      </p:sp>
      <p:sp>
        <p:nvSpPr>
          <p:cNvPr id="5" name="Text 2"/>
          <p:cNvSpPr/>
          <p:nvPr/>
        </p:nvSpPr>
        <p:spPr>
          <a:xfrm>
            <a:off x="822960" y="2606040"/>
            <a:ext cx="105156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Suite en sus manos</a:t>
            </a:r>
            <a:endParaRPr lang="en-US" sz="5400" dirty="0"/>
          </a:p>
        </p:txBody>
      </p:sp>
      <p:sp>
        <p:nvSpPr>
          <p:cNvPr id="6" name="Text 3"/>
          <p:cNvSpPr/>
          <p:nvPr/>
        </p:nvSpPr>
        <p:spPr>
          <a:xfrm>
            <a:off x="822960" y="374904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Diez mesas · Diez áreas · Su propio módulo, con sus propios datos</a:t>
            </a:r>
            <a:endParaRPr lang="en-US" sz="1900" dirty="0"/>
          </a:p>
        </p:txBody>
      </p:sp>
      <p:sp>
        <p:nvSpPr>
          <p:cNvPr id="7" name="Shape 4"/>
          <p:cNvSpPr/>
          <p:nvPr/>
        </p:nvSpPr>
        <p:spPr>
          <a:xfrm>
            <a:off x="822960" y="4480560"/>
            <a:ext cx="1554480" cy="45720"/>
          </a:xfrm>
          <a:prstGeom prst="rect">
            <a:avLst/>
          </a:prstGeom>
          <a:solidFill>
            <a:srgbClr val="F28C28"/>
          </a:solidFill>
          <a:ln/>
        </p:spPr>
      </p:sp>
      <p:sp>
        <p:nvSpPr>
          <p:cNvPr id="8" name="Text 5"/>
          <p:cNvSpPr/>
          <p:nvPr/>
        </p:nvSpPr>
        <p:spPr>
          <a:xfrm>
            <a:off x="822960" y="475488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Esta tarde yo hablo poco. Ustedes trabajan.</a:t>
            </a:r>
            <a:endParaRPr lang="en-US" sz="17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batul\AppData\Local\Temp\claude\C--laragon-www-suiteia\297df873-1046-41ae-a4ed-debcf1dfbb2b\scratchpad\bloque3\assets\bg_cont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505895" y="6400800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48640" y="640080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5E7F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SUITE IA COOPAC · BLOQUE 3 · TALLER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822960" y="64008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ANTES DE LEVANTARSE DE LA MESA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822960" y="1051560"/>
            <a:ext cx="105156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Tres preguntas, por escrito</a:t>
            </a:r>
            <a:endParaRPr lang="en-US" sz="3600" dirty="0"/>
          </a:p>
        </p:txBody>
      </p:sp>
      <p:sp>
        <p:nvSpPr>
          <p:cNvPr id="7" name="Text 4"/>
          <p:cNvSpPr/>
          <p:nvPr/>
        </p:nvSpPr>
        <p:spPr>
          <a:xfrm>
            <a:off x="822960" y="178308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su ficha. Dos minutos. Nadie las responde por usted.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868680" y="2560320"/>
            <a:ext cx="475488" cy="475488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9" name="Text 6"/>
          <p:cNvSpPr/>
          <p:nvPr/>
        </p:nvSpPr>
        <p:spPr>
          <a:xfrm>
            <a:off x="868680" y="2615184"/>
            <a:ext cx="4754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A25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1554480" y="2523744"/>
            <a:ext cx="9829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¿Qué hizo hoy la Suite</a:t>
            </a:r>
            <a:endParaRPr lang="en-US" sz="1900" dirty="0"/>
          </a:p>
        </p:txBody>
      </p:sp>
      <p:sp>
        <p:nvSpPr>
          <p:cNvPr id="11" name="Text 8"/>
          <p:cNvSpPr/>
          <p:nvPr/>
        </p:nvSpPr>
        <p:spPr>
          <a:xfrm>
            <a:off x="1554480" y="2889504"/>
            <a:ext cx="9829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 usted hace a mano cada semana?</a:t>
            </a:r>
            <a:endParaRPr lang="en-US" sz="1450" dirty="0"/>
          </a:p>
        </p:txBody>
      </p:sp>
      <p:sp>
        <p:nvSpPr>
          <p:cNvPr id="12" name="Shape 9"/>
          <p:cNvSpPr/>
          <p:nvPr/>
        </p:nvSpPr>
        <p:spPr>
          <a:xfrm>
            <a:off x="868680" y="3566160"/>
            <a:ext cx="475488" cy="475488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13" name="Text 10"/>
          <p:cNvSpPr/>
          <p:nvPr/>
        </p:nvSpPr>
        <p:spPr>
          <a:xfrm>
            <a:off x="868680" y="3621024"/>
            <a:ext cx="4754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A25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800" dirty="0"/>
          </a:p>
        </p:txBody>
      </p:sp>
      <p:sp>
        <p:nvSpPr>
          <p:cNvPr id="14" name="Text 11"/>
          <p:cNvSpPr/>
          <p:nvPr/>
        </p:nvSpPr>
        <p:spPr>
          <a:xfrm>
            <a:off x="1554480" y="3529584"/>
            <a:ext cx="9829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¿Qué le faltó</a:t>
            </a:r>
            <a:endParaRPr lang="en-US" sz="1900" dirty="0"/>
          </a:p>
        </p:txBody>
      </p:sp>
      <p:sp>
        <p:nvSpPr>
          <p:cNvPr id="15" name="Text 12"/>
          <p:cNvSpPr/>
          <p:nvPr/>
        </p:nvSpPr>
        <p:spPr>
          <a:xfrm>
            <a:off x="1554480" y="3895344"/>
            <a:ext cx="9829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 módulo de su área?</a:t>
            </a:r>
            <a:endParaRPr lang="en-US" sz="1450" dirty="0"/>
          </a:p>
        </p:txBody>
      </p:sp>
      <p:sp>
        <p:nvSpPr>
          <p:cNvPr id="16" name="Shape 13"/>
          <p:cNvSpPr/>
          <p:nvPr/>
        </p:nvSpPr>
        <p:spPr>
          <a:xfrm>
            <a:off x="868680" y="4572000"/>
            <a:ext cx="475488" cy="475488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17" name="Text 14"/>
          <p:cNvSpPr/>
          <p:nvPr/>
        </p:nvSpPr>
        <p:spPr>
          <a:xfrm>
            <a:off x="868680" y="4626864"/>
            <a:ext cx="4754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A25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800" dirty="0"/>
          </a:p>
        </p:txBody>
      </p:sp>
      <p:sp>
        <p:nvSpPr>
          <p:cNvPr id="18" name="Text 15"/>
          <p:cNvSpPr/>
          <p:nvPr/>
        </p:nvSpPr>
        <p:spPr>
          <a:xfrm>
            <a:off x="1554480" y="4535424"/>
            <a:ext cx="9829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 pudiera pedir UNA función más,</a:t>
            </a:r>
            <a:endParaRPr lang="en-US" sz="1900" dirty="0"/>
          </a:p>
        </p:txBody>
      </p:sp>
      <p:sp>
        <p:nvSpPr>
          <p:cNvPr id="19" name="Text 16"/>
          <p:cNvSpPr/>
          <p:nvPr/>
        </p:nvSpPr>
        <p:spPr>
          <a:xfrm>
            <a:off x="1554480" y="4901184"/>
            <a:ext cx="9829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¿cuál sería?</a:t>
            </a:r>
            <a:endParaRPr lang="en-US" sz="1450" dirty="0"/>
          </a:p>
        </p:txBody>
      </p:sp>
      <p:sp>
        <p:nvSpPr>
          <p:cNvPr id="20" name="Text 17"/>
          <p:cNvSpPr/>
          <p:nvPr/>
        </p:nvSpPr>
        <p:spPr>
          <a:xfrm>
            <a:off x="822960" y="5852160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Esto es lo que define </a:t>
            </a:r>
            <a:pPr indent="0" marL="0">
              <a:buNone/>
            </a:pPr>
            <a:r>
              <a:rPr lang="en-US" sz="1600" b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qué se construye en los próximos meses.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batul\AppData\Local\Temp\claude\C--laragon-www-suiteia\297df873-1046-41ae-a4ed-debcf1dfbb2b\scratchpad\bloque3\assets\bg_titl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505895" y="6400800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48640" y="640080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5E7F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SUITE IA COOPAC · BLOQUE 3 · TALLER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822960" y="128016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15:45 · LO QUE SIGUE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822960" y="1737360"/>
            <a:ext cx="105156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Nos sentamos por área</a:t>
            </a:r>
            <a:endParaRPr lang="en-US" sz="4400" dirty="0"/>
          </a:p>
        </p:txBody>
      </p:sp>
      <p:sp>
        <p:nvSpPr>
          <p:cNvPr id="7" name="Text 4"/>
          <p:cNvSpPr/>
          <p:nvPr/>
        </p:nvSpPr>
        <p:spPr>
          <a:xfrm>
            <a:off x="822960" y="269748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Traigan la ficha con lo que anotaron.</a:t>
            </a:r>
            <a:endParaRPr lang="en-US" sz="2200" dirty="0"/>
          </a:p>
        </p:txBody>
      </p:sp>
      <p:sp>
        <p:nvSpPr>
          <p:cNvPr id="8" name="Shape 5"/>
          <p:cNvSpPr/>
          <p:nvPr/>
        </p:nvSpPr>
        <p:spPr>
          <a:xfrm>
            <a:off x="822960" y="3474720"/>
            <a:ext cx="1554480" cy="45720"/>
          </a:xfrm>
          <a:prstGeom prst="rect">
            <a:avLst/>
          </a:prstGeom>
          <a:solidFill>
            <a:srgbClr val="F28C28"/>
          </a:solidFill>
          <a:ln/>
        </p:spPr>
      </p:sp>
      <p:sp>
        <p:nvSpPr>
          <p:cNvPr id="9" name="Text 6"/>
          <p:cNvSpPr/>
          <p:nvPr/>
        </p:nvSpPr>
        <p:spPr>
          <a:xfrm>
            <a:off x="822960" y="37947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0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 que hicieron esta tarde en veinte minutos es trabajo que hoy</a:t>
            </a:r>
            <a:endParaRPr lang="en-US" sz="1900" dirty="0"/>
          </a:p>
          <a:p>
            <a:pPr indent="0" marL="0">
              <a:lnSpc>
                <a:spcPts val="30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les toma media jornada. La Suite no les quitó el criterio:</a:t>
            </a:r>
            <a:endParaRPr lang="en-US" sz="1900" dirty="0"/>
          </a:p>
          <a:p>
            <a:pPr indent="0" marL="0">
              <a:lnSpc>
                <a:spcPts val="30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ustedes decidieron qué pedir, qué corregir y qué firmar.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822960" y="52578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i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Eso no lo hace ninguna máquina.</a:t>
            </a:r>
            <a:endParaRPr lang="en-US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batul\AppData\Local\Temp\claude\C--laragon-www-suiteia\297df873-1046-41ae-a4ed-debcf1dfbb2b\scratchpad\bloque3\assets\bg_acc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505895" y="6400800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48640" y="640080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5E7F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SUITE IA COOPAC · BLOQUE 3 · TALLER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822960" y="6858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PRIMERO LO PRIMERO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822960" y="1097280"/>
            <a:ext cx="100584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Cómo entramos</a:t>
            </a:r>
            <a:endParaRPr lang="en-US" sz="4000" dirty="0"/>
          </a:p>
        </p:txBody>
      </p:sp>
      <p:sp>
        <p:nvSpPr>
          <p:cNvPr id="7" name="Shape 4"/>
          <p:cNvSpPr/>
          <p:nvPr/>
        </p:nvSpPr>
        <p:spPr>
          <a:xfrm>
            <a:off x="822960" y="2148840"/>
            <a:ext cx="10515600" cy="1371600"/>
          </a:xfrm>
          <a:prstGeom prst="roundRect">
            <a:avLst>
              <a:gd name="adj" fmla="val 6667"/>
            </a:avLst>
          </a:prstGeom>
          <a:solidFill>
            <a:srgbClr val="16406B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22960" y="2377440"/>
            <a:ext cx="10515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0" b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ia.coopac.fin.ec</a:t>
            </a:r>
            <a:endParaRPr lang="en-US" sz="5200" dirty="0"/>
          </a:p>
        </p:txBody>
      </p:sp>
      <p:sp>
        <p:nvSpPr>
          <p:cNvPr id="9" name="Shape 6"/>
          <p:cNvSpPr/>
          <p:nvPr/>
        </p:nvSpPr>
        <p:spPr>
          <a:xfrm>
            <a:off x="822960" y="3749040"/>
            <a:ext cx="5120640" cy="1371600"/>
          </a:xfrm>
          <a:prstGeom prst="roundRect">
            <a:avLst>
              <a:gd name="adj" fmla="val 6667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97280" y="393192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 USUARIO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1097280" y="4297680"/>
            <a:ext cx="4572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está en su ficha</a:t>
            </a:r>
            <a:endParaRPr lang="en-US" sz="2400" dirty="0"/>
          </a:p>
        </p:txBody>
      </p:sp>
      <p:sp>
        <p:nvSpPr>
          <p:cNvPr id="12" name="Shape 9"/>
          <p:cNvSpPr/>
          <p:nvPr/>
        </p:nvSpPr>
        <p:spPr>
          <a:xfrm>
            <a:off x="6217920" y="3749040"/>
            <a:ext cx="5120640" cy="1371600"/>
          </a:xfrm>
          <a:prstGeom prst="roundRect">
            <a:avLst>
              <a:gd name="adj" fmla="val 6667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92240" y="393192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CONTRASEÑA (IGUAL PARA TODOS)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492240" y="4297680"/>
            <a:ext cx="4572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Capacitacion2026</a:t>
            </a:r>
            <a:endParaRPr lang="en-US" sz="2400" dirty="0"/>
          </a:p>
        </p:txBody>
      </p:sp>
      <p:sp>
        <p:nvSpPr>
          <p:cNvPr id="15" name="Text 12"/>
          <p:cNvSpPr/>
          <p:nvPr/>
        </p:nvSpPr>
        <p:spPr>
          <a:xfrm>
            <a:off x="822960" y="5760720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Nadie avanza </a:t>
            </a:r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hasta que toda su mesa esté dentro. </a:t>
            </a:r>
            <a:pPr indent="0" marL="0">
              <a:buNone/>
            </a:pPr>
            <a:r>
              <a:rPr lang="en-US" sz="1600" b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Los primeros ayudan a los de al lado.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batul\AppData\Local\Temp\claude\C--laragon-www-suiteia\297df873-1046-41ae-a4ed-debcf1dfbb2b\scratchpad\bloque3\assets\bg_cont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505895" y="6400800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48640" y="640080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5E7F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SUITE IA COOPAC · BLOQUE 3 · TALLER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822960" y="64008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EJERCICIO 1 · TODOS JUNTOS · 15 MIN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822960" y="1051560"/>
            <a:ext cx="100584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 oficio en tres campos</a:t>
            </a:r>
            <a:endParaRPr lang="en-US" sz="3800" dirty="0"/>
          </a:p>
        </p:txBody>
      </p:sp>
      <p:sp>
        <p:nvSpPr>
          <p:cNvPr id="7" name="Text 4"/>
          <p:cNvSpPr/>
          <p:nvPr/>
        </p:nvSpPr>
        <p:spPr>
          <a:xfrm>
            <a:off x="822960" y="178308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Módulo Documentos — lo tienen las diez mesas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868680" y="2514600"/>
            <a:ext cx="475488" cy="475488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9" name="Text 6"/>
          <p:cNvSpPr/>
          <p:nvPr/>
        </p:nvSpPr>
        <p:spPr>
          <a:xfrm>
            <a:off x="868680" y="2569464"/>
            <a:ext cx="4754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A25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1554480" y="2478024"/>
            <a:ext cx="9829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DESTINATARIO</a:t>
            </a:r>
            <a:endParaRPr lang="en-US" sz="1900" dirty="0"/>
          </a:p>
        </p:txBody>
      </p:sp>
      <p:sp>
        <p:nvSpPr>
          <p:cNvPr id="11" name="Text 8"/>
          <p:cNvSpPr/>
          <p:nvPr/>
        </p:nvSpPr>
        <p:spPr>
          <a:xfrm>
            <a:off x="1554480" y="2843784"/>
            <a:ext cx="9829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Ing. María Chamba, Gerente General</a:t>
            </a:r>
            <a:endParaRPr lang="en-US" sz="1450" dirty="0"/>
          </a:p>
        </p:txBody>
      </p:sp>
      <p:sp>
        <p:nvSpPr>
          <p:cNvPr id="12" name="Shape 9"/>
          <p:cNvSpPr/>
          <p:nvPr/>
        </p:nvSpPr>
        <p:spPr>
          <a:xfrm>
            <a:off x="868680" y="3520440"/>
            <a:ext cx="475488" cy="475488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13" name="Text 10"/>
          <p:cNvSpPr/>
          <p:nvPr/>
        </p:nvSpPr>
        <p:spPr>
          <a:xfrm>
            <a:off x="868680" y="3575304"/>
            <a:ext cx="4754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A25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800" dirty="0"/>
          </a:p>
        </p:txBody>
      </p:sp>
      <p:sp>
        <p:nvSpPr>
          <p:cNvPr id="14" name="Text 11"/>
          <p:cNvSpPr/>
          <p:nvPr/>
        </p:nvSpPr>
        <p:spPr>
          <a:xfrm>
            <a:off x="1554480" y="3483864"/>
            <a:ext cx="9829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ASUNTO</a:t>
            </a:r>
            <a:endParaRPr lang="en-US" sz="1900" dirty="0"/>
          </a:p>
        </p:txBody>
      </p:sp>
      <p:sp>
        <p:nvSpPr>
          <p:cNvPr id="15" name="Text 12"/>
          <p:cNvSpPr/>
          <p:nvPr/>
        </p:nvSpPr>
        <p:spPr>
          <a:xfrm>
            <a:off x="1554480" y="3849624"/>
            <a:ext cx="9829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Solicitud de permiso para capacitación</a:t>
            </a:r>
            <a:endParaRPr lang="en-US" sz="1450" dirty="0"/>
          </a:p>
        </p:txBody>
      </p:sp>
      <p:sp>
        <p:nvSpPr>
          <p:cNvPr id="16" name="Shape 13"/>
          <p:cNvSpPr/>
          <p:nvPr/>
        </p:nvSpPr>
        <p:spPr>
          <a:xfrm>
            <a:off x="868680" y="4526280"/>
            <a:ext cx="475488" cy="475488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17" name="Text 14"/>
          <p:cNvSpPr/>
          <p:nvPr/>
        </p:nvSpPr>
        <p:spPr>
          <a:xfrm>
            <a:off x="868680" y="4581144"/>
            <a:ext cx="4754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A25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800" dirty="0"/>
          </a:p>
        </p:txBody>
      </p:sp>
      <p:sp>
        <p:nvSpPr>
          <p:cNvPr id="18" name="Text 15"/>
          <p:cNvSpPr/>
          <p:nvPr/>
        </p:nvSpPr>
        <p:spPr>
          <a:xfrm>
            <a:off x="1554480" y="4489704"/>
            <a:ext cx="9829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CONTEXTO</a:t>
            </a:r>
            <a:endParaRPr lang="en-US" sz="1900" dirty="0"/>
          </a:p>
        </p:txBody>
      </p:sp>
      <p:sp>
        <p:nvSpPr>
          <p:cNvPr id="19" name="Text 16"/>
          <p:cNvSpPr/>
          <p:nvPr/>
        </p:nvSpPr>
        <p:spPr>
          <a:xfrm>
            <a:off x="1554480" y="4855464"/>
            <a:ext cx="9829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 sus palabras: por qué pide el permiso. Dos o tres líneas.</a:t>
            </a:r>
            <a:endParaRPr lang="en-US" sz="1450" dirty="0"/>
          </a:p>
        </p:txBody>
      </p:sp>
      <p:sp>
        <p:nvSpPr>
          <p:cNvPr id="20" name="Text 17"/>
          <p:cNvSpPr/>
          <p:nvPr/>
        </p:nvSpPr>
        <p:spPr>
          <a:xfrm>
            <a:off x="822960" y="5806440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Contexto + tarea + formato. </a:t>
            </a:r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 la tarjeta que tienen en el bolsillo.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batul\AppData\Local\Temp\claude\C--laragon-www-suiteia\297df873-1046-41ae-a4ed-debcf1dfbb2b\scratchpad\bloque3\assets\bg_acc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505895" y="6400800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48640" y="640080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5E7F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SUITE IA COOPAC · BLOQUE 3 · TALLER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822960" y="100584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AHORA LO IMPORTANTE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822960" y="1463040"/>
            <a:ext cx="100584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Cambie UNA sola cosa</a:t>
            </a:r>
            <a:endParaRPr lang="en-US" sz="4400" dirty="0"/>
          </a:p>
        </p:txBody>
      </p:sp>
      <p:sp>
        <p:nvSpPr>
          <p:cNvPr id="7" name="Text 4"/>
          <p:cNvSpPr/>
          <p:nvPr/>
        </p:nvSpPr>
        <p:spPr>
          <a:xfrm>
            <a:off x="822960" y="228600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 vuelva a generar</a:t>
            </a:r>
            <a:endParaRPr lang="en-US" sz="4400" dirty="0"/>
          </a:p>
        </p:txBody>
      </p:sp>
      <p:sp>
        <p:nvSpPr>
          <p:cNvPr id="8" name="Shape 5"/>
          <p:cNvSpPr/>
          <p:nvPr/>
        </p:nvSpPr>
        <p:spPr>
          <a:xfrm>
            <a:off x="822960" y="3291840"/>
            <a:ext cx="10515600" cy="1600200"/>
          </a:xfrm>
          <a:prstGeom prst="roundRect">
            <a:avLst>
              <a:gd name="adj" fmla="val 5714"/>
            </a:avLst>
          </a:prstGeom>
          <a:solidFill>
            <a:srgbClr val="16406B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97280" y="3520440"/>
            <a:ext cx="9966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tono · el plazo · un dato · a quién va dirigido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1097280" y="4114800"/>
            <a:ext cx="9966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Compare las dos versiones. ¿Cuál usaría?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" y="5486400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primer intento casi nunca es el bueno. </a:t>
            </a:r>
            <a:pPr indent="0" marL="0">
              <a:buNone/>
            </a:pPr>
            <a:r>
              <a:rPr lang="en-US" sz="1600" b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es un defecto: es cómo se trabaja con ella.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batul\AppData\Local\Temp\claude\C--laragon-www-suiteia\297df873-1046-41ae-a4ed-debcf1dfbb2b\scratchpad\bloque3\assets\bg_cont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505895" y="6400800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48640" y="640080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5E7F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SUITE IA COOPAC · BLOQUE 3 · TALLER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822960" y="59436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EJERCICIO 2 · CADA MESA EN LO SUYO · 30 MIN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822960" y="1005840"/>
            <a:ext cx="100584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Ahora sí: su módulo</a:t>
            </a:r>
            <a:endParaRPr lang="en-US" sz="38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822960" y="1783080"/>
          <a:ext cx="10515600" cy="914400"/>
        </p:xfrm>
        <a:graphic>
          <a:graphicData uri="http://schemas.openxmlformats.org/drawingml/2006/table">
            <a:tbl>
              <a:tblPr/>
              <a:tblGrid>
                <a:gridCol w="3017520"/>
                <a:gridCol w="7498080"/>
              </a:tblGrid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0A254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MESA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8C2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0A254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LO QUE VA A HACER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8C2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Créditos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314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AFC3D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Prospectos: el socio que nadie llama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314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Cajas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314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AFC3D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Cobranza preventiva: llamar antes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314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Inversiones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314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AFC3D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Los depósitos que vencen hoy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314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Jefes de Agencia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314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AFC3D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El informe semanal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314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Contabilidad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314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AFC3D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Notas a los estados financieros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314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Sistemas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314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AFC3D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Una incidencia documentada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314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Gerencia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314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AFC3D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Cuatro informes, una síntesis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314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Auditoría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314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AFC3D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Preguntarle al reglamento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314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Secretaría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314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AFC3D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La convocatoria de la semana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4E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314F"/>
                    </a:solidFill>
                  </a:tcPr>
                </a:tc>
              </a:tr>
            </a:tbl>
          </a:graphicData>
        </a:graphic>
      </p:graphicFrame>
      <p:sp>
        <p:nvSpPr>
          <p:cNvPr id="8" name="Text 4"/>
          <p:cNvSpPr/>
          <p:nvPr/>
        </p:nvSpPr>
        <p:spPr>
          <a:xfrm>
            <a:off x="822960" y="5989320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Todo está en su ficha, paso a paso. </a:t>
            </a:r>
            <a:pPr indent="0" marL="0">
              <a:buNone/>
            </a:pPr>
            <a:r>
              <a:rPr lang="en-US" sz="1600" b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 voy pasando por las mesas.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batul\AppData\Local\Temp\claude\C--laragon-www-suiteia\297df873-1046-41ae-a4ed-debcf1dfbb2b\scratchpad\bloque3\assets\bg_acc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505895" y="6400800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48640" y="640080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5E7F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SUITE IA COOPAC · BLOQUE 3 · TALLER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0" y="1417320"/>
            <a:ext cx="12191695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0" b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</a:t>
            </a:r>
            <a:endParaRPr lang="en-US" sz="19000" dirty="0"/>
          </a:p>
        </p:txBody>
      </p:sp>
      <p:sp>
        <p:nvSpPr>
          <p:cNvPr id="6" name="Text 3"/>
          <p:cNvSpPr/>
          <p:nvPr/>
        </p:nvSpPr>
        <p:spPr>
          <a:xfrm>
            <a:off x="0" y="3794760"/>
            <a:ext cx="1219169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spc="10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MINUTOS</a:t>
            </a:r>
            <a:endParaRPr lang="en-US" sz="2600" dirty="0"/>
          </a:p>
        </p:txBody>
      </p:sp>
      <p:sp>
        <p:nvSpPr>
          <p:cNvPr id="7" name="Text 4"/>
          <p:cNvSpPr/>
          <p:nvPr/>
        </p:nvSpPr>
        <p:spPr>
          <a:xfrm>
            <a:off x="1280160" y="4572000"/>
            <a:ext cx="963137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Quedan quince minutos del ejercicio de su módulo.</a:t>
            </a:r>
            <a:endParaRPr lang="en-US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batul\AppData\Local\Temp\claude\C--laragon-www-suiteia\297df873-1046-41ae-a4ed-debcf1dfbb2b\scratchpad\bloque3\assets\bg_acc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505895" y="6400800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48640" y="640080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5E7F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SUITE IA COOPAC · BLOQUE 3 · TALLER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0" y="1417320"/>
            <a:ext cx="12191695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0" b="1" dirty="0">
                <a:solidFill>
                  <a:srgbClr val="FBBF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9000" dirty="0"/>
          </a:p>
        </p:txBody>
      </p:sp>
      <p:sp>
        <p:nvSpPr>
          <p:cNvPr id="6" name="Text 3"/>
          <p:cNvSpPr/>
          <p:nvPr/>
        </p:nvSpPr>
        <p:spPr>
          <a:xfrm>
            <a:off x="0" y="3794760"/>
            <a:ext cx="1219169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spc="10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MINUTOS</a:t>
            </a:r>
            <a:endParaRPr lang="en-US" sz="2600" dirty="0"/>
          </a:p>
        </p:txBody>
      </p:sp>
      <p:sp>
        <p:nvSpPr>
          <p:cNvPr id="7" name="Text 4"/>
          <p:cNvSpPr/>
          <p:nvPr/>
        </p:nvSpPr>
        <p:spPr>
          <a:xfrm>
            <a:off x="1280160" y="4572000"/>
            <a:ext cx="963137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Vayan cerrando: guarden la gestión y anoten lo que les faltó.</a:t>
            </a:r>
            <a:endParaRPr lang="en-US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batul\AppData\Local\Temp\claude\C--laragon-www-suiteia\297df873-1046-41ae-a4ed-debcf1dfbb2b\scratchpad\bloque3\assets\bg_cont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505895" y="6400800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48640" y="640080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5E7F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SUITE IA COOPAC · BLOQUE 3 · TALLER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822960" y="64008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EJERCICIO 3 · SIN LIBRETO · 20 MIN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822960" y="1051560"/>
            <a:ext cx="100584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 caso real</a:t>
            </a:r>
            <a:endParaRPr lang="en-US" sz="4000" dirty="0"/>
          </a:p>
        </p:txBody>
      </p:sp>
      <p:sp>
        <p:nvSpPr>
          <p:cNvPr id="7" name="Text 4"/>
          <p:cNvSpPr/>
          <p:nvPr/>
        </p:nvSpPr>
        <p:spPr>
          <a:xfrm>
            <a:off x="822960" y="18288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de esta semana. El que le quitó media mañana.</a:t>
            </a:r>
            <a:endParaRPr lang="en-US" sz="1900" dirty="0"/>
          </a:p>
        </p:txBody>
      </p:sp>
      <p:sp>
        <p:nvSpPr>
          <p:cNvPr id="8" name="Shape 5"/>
          <p:cNvSpPr/>
          <p:nvPr/>
        </p:nvSpPr>
        <p:spPr>
          <a:xfrm>
            <a:off x="822960" y="2514600"/>
            <a:ext cx="3291840" cy="2286000"/>
          </a:xfrm>
          <a:prstGeom prst="roundRect">
            <a:avLst>
              <a:gd name="adj" fmla="val 4000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2103120" y="2697480"/>
            <a:ext cx="731520" cy="731520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10" name="Image 1" descr="C:\Users\batul\AppData\Local\Temp\claude\C--laragon-www-suiteia\297df873-1046-41ae-a4ed-debcf1dfbb2b\scratchpad\bloque3\assets\ic_target_0A2540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8685" y="2873045"/>
            <a:ext cx="380390" cy="38039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051560" y="3566160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Traiga un caso suyo</a:t>
            </a:r>
            <a:endParaRPr lang="en-US" sz="1600" dirty="0"/>
          </a:p>
        </p:txBody>
      </p:sp>
      <p:sp>
        <p:nvSpPr>
          <p:cNvPr id="12" name="Text 8"/>
          <p:cNvSpPr/>
          <p:nvPr/>
        </p:nvSpPr>
        <p:spPr>
          <a:xfrm>
            <a:off x="1051560" y="4023360"/>
            <a:ext cx="2834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uno de ejemplo: uno real, de los que hace cada semana.</a:t>
            </a:r>
            <a:endParaRPr lang="en-US" sz="1250" dirty="0"/>
          </a:p>
        </p:txBody>
      </p:sp>
      <p:sp>
        <p:nvSpPr>
          <p:cNvPr id="13" name="Shape 9"/>
          <p:cNvSpPr/>
          <p:nvPr/>
        </p:nvSpPr>
        <p:spPr>
          <a:xfrm>
            <a:off x="4434840" y="2514600"/>
            <a:ext cx="3291840" cy="2286000"/>
          </a:xfrm>
          <a:prstGeom prst="roundRect">
            <a:avLst>
              <a:gd name="adj" fmla="val 4000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5715000" y="2697480"/>
            <a:ext cx="731520" cy="731520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15" name="Image 2" descr="C:\Users\batul\AppData\Local\Temp\claude\C--laragon-www-suiteia\297df873-1046-41ae-a4ed-debcf1dfbb2b\scratchpad\bloque3\assets\ic_edit_0A2540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0565" y="2873045"/>
            <a:ext cx="380390" cy="38039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4663440" y="3566160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Pídaselo a su módulo</a:t>
            </a:r>
            <a:endParaRPr lang="en-US" sz="1600" dirty="0"/>
          </a:p>
        </p:txBody>
      </p:sp>
      <p:sp>
        <p:nvSpPr>
          <p:cNvPr id="17" name="Text 12"/>
          <p:cNvSpPr/>
          <p:nvPr/>
        </p:nvSpPr>
        <p:spPr>
          <a:xfrm>
            <a:off x="4663440" y="4023360"/>
            <a:ext cx="2834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Contexto, tarea y formato. Corrija y vuelva a pedir.</a:t>
            </a:r>
            <a:endParaRPr lang="en-US" sz="1250" dirty="0"/>
          </a:p>
        </p:txBody>
      </p:sp>
      <p:sp>
        <p:nvSpPr>
          <p:cNvPr id="18" name="Shape 13"/>
          <p:cNvSpPr/>
          <p:nvPr/>
        </p:nvSpPr>
        <p:spPr>
          <a:xfrm>
            <a:off x="8046720" y="2514600"/>
            <a:ext cx="3291840" cy="2286000"/>
          </a:xfrm>
          <a:prstGeom prst="roundRect">
            <a:avLst>
              <a:gd name="adj" fmla="val 4000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19" name="Shape 14"/>
          <p:cNvSpPr/>
          <p:nvPr/>
        </p:nvSpPr>
        <p:spPr>
          <a:xfrm>
            <a:off x="9326880" y="2697480"/>
            <a:ext cx="731520" cy="731520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20" name="Image 3" descr="C:\Users\batul\AppData\Local\Temp\claude\C--laragon-www-suiteia\297df873-1046-41ae-a4ed-debcf1dfbb2b\scratchpad\bloque3\assets\ic_alert_0A2540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2445" y="2873045"/>
            <a:ext cx="380390" cy="380390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8275320" y="3566160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 no lo puede hacer, anótelo</a:t>
            </a:r>
            <a:endParaRPr lang="en-US" sz="1600" dirty="0"/>
          </a:p>
        </p:txBody>
      </p:sp>
      <p:sp>
        <p:nvSpPr>
          <p:cNvPr id="22" name="Text 16"/>
          <p:cNvSpPr/>
          <p:nvPr/>
        </p:nvSpPr>
        <p:spPr>
          <a:xfrm>
            <a:off x="8275320" y="4023360"/>
            <a:ext cx="2834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Eso es exactamente lo que necesitamos saber.</a:t>
            </a:r>
            <a:endParaRPr lang="en-US" sz="1250" dirty="0"/>
          </a:p>
        </p:txBody>
      </p:sp>
      <p:sp>
        <p:nvSpPr>
          <p:cNvPr id="23" name="Text 17"/>
          <p:cNvSpPr/>
          <p:nvPr/>
        </p:nvSpPr>
        <p:spPr>
          <a:xfrm>
            <a:off x="822960" y="5486400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«Todavía no» también es una respuesta útil: </a:t>
            </a:r>
            <a:pPr indent="0" marL="0">
              <a:buNone/>
            </a:pPr>
            <a:r>
              <a:rPr lang="en-US" sz="1600" b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así nacieron los módulos de esta mañana.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batul\AppData\Local\Temp\claude\C--laragon-www-suiteia\297df873-1046-41ae-a4ed-debcf1dfbb2b\scratchpad\bloque3\assets\bg_acc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505895" y="6400800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48640" y="640080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5E7F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SUITE IA COOPAC · BLOQUE 3 · TALLER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822960" y="109728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15:15 · VITRINA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822960" y="1554480"/>
            <a:ext cx="100584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Muéstrenlo</a:t>
            </a:r>
            <a:endParaRPr lang="en-US" sz="4800" dirty="0"/>
          </a:p>
        </p:txBody>
      </p:sp>
      <p:sp>
        <p:nvSpPr>
          <p:cNvPr id="7" name="Text 4"/>
          <p:cNvSpPr/>
          <p:nvPr/>
        </p:nvSpPr>
        <p:spPr>
          <a:xfrm>
            <a:off x="822960" y="25146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Cuatro equipos · dos minutos cada uno · en esta pantalla</a:t>
            </a:r>
            <a:endParaRPr lang="en-US" sz="2000" dirty="0"/>
          </a:p>
        </p:txBody>
      </p:sp>
      <p:sp>
        <p:nvSpPr>
          <p:cNvPr id="8" name="Shape 5"/>
          <p:cNvSpPr/>
          <p:nvPr/>
        </p:nvSpPr>
        <p:spPr>
          <a:xfrm>
            <a:off x="822960" y="3291840"/>
            <a:ext cx="10515600" cy="1737360"/>
          </a:xfrm>
          <a:prstGeom prst="roundRect">
            <a:avLst>
              <a:gd name="adj" fmla="val 5263"/>
            </a:avLst>
          </a:prstGeom>
          <a:solidFill>
            <a:srgbClr val="16406B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97280" y="3566160"/>
            <a:ext cx="9966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¿Qué pidió? ¿Qué le devolvió? ¿Qué cambiaría?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1097280" y="4251960"/>
            <a:ext cx="9966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También vale mostrar lo que NO salió bien. Sobre todo eso.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822960" y="5577840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 a la sala: </a:t>
            </a:r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«¿a quién más le sirve esto?»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Bloque 3 · El taller: la Suite en sus manos</dc:title>
  <dc:subject>PptxGenJS Presentation</dc:subject>
  <dc:creator>GEOMASTERSOLUTIONS S.A.S.</dc:creator>
  <cp:lastModifiedBy>GEOMASTERSOLUTIONS S.A.S.</cp:lastModifiedBy>
  <cp:revision>1</cp:revision>
  <dcterms:created xsi:type="dcterms:W3CDTF">2026-08-18T18:44:50Z</dcterms:created>
  <dcterms:modified xsi:type="dcterms:W3CDTF">2026-08-18T18:44:50Z</dcterms:modified>
</cp:coreProperties>
</file>