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Cambio de tema y de tono. Dilo claro: 'Esto no es de inteligencia artificial. Son veinte minutos de un asunto pendiente de la cooperativa, y necesito algo de ustedes al final.' Que sepan desde el primer segundo que hay una tarea.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 los numeros sin dramatizar y sin senalar a nadie. La frase clave es la del pie: nadie hizo nada mal, simplemente nunca hubo una regla escrita. Eso baja las defensas y permite hablar del 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diapositiva que justifica todo el cambio. Dila sin reproche —insiste en el remate— porque si alguien se siente acusado deja de escuchar. El argumento que convence no es 'esta mal', es 'la cooperativa no puede protegerlos si pasa algo'.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tres argumentos tecnicos, en lenguaje de persona. El primero es el que mas les toca: 'si el correo de la cooperativa cae en spam, el socio no se entera de su cuota'. DOS AVISOS: no menciones el nombre del proveedor —para ellos es 'un servidor dedicado'—, y no digas que la web y el correo estan juntos: la pagina de la cooperativa ya se migro, el correo es lo unico que quedo atras.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Aqui se ve el beneficio concreto. El caso 'mhurtado' es real y lo entienden al instante: dos personas, un buzon, nadie sabe cual correo es de quien. No des nombres en voz alta, di 'dos companeras del mismo apellido'.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pregunta que siempre sale es 'entonces cual uso'. La regla del pie la responde de una vez y es facil de recordar. Repitela en voz alta: 'si debe seguir llegando cuando usted no este, es de funcion'.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Momento delicado: NO senales a Sistemas ni a nadie. El mensaje es 'crear el buzon no es lo mismo que usarlo'. Esta diapositiva existe para justificar por que les pedimos dos minutos hoy en vez de mandarles otro correo que nadie va a contestar.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ENSENALO EN VIVO si hay proyector y conexion: treinta segundos de webmail real valen mas que la diapositiva. Muestra sobre todo el asistente de redaccion, que enlaza con toda la manana. Si no hay conexion, no prometas de mas: describe lo que hace y 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miedo real de la gente es perder su correo. Respondelo antes de que lo pregunten. La palabra clave es 'usted decide': el paso 1 les devuelve el control y con eso se relajan.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AQUI SE HACE EL EJERCICIO. No sigas hasta que veas telefonos levantados. Diles: 'saquen el telefono ahora, son dos minutos y con eso resolvemos algo que lleva semanas parado'. Si alguien no puede, que lo haga en el almuerzo — pero insiste en que sea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Cierra con certidumbre: fechas, responsables y la promesa de que nadie se queda incomunicado. Si te preguntan la fecha exacta del traslado y no la tienes, di 'se les avisa con una semana de anticipacion' en vez de inventar un 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Frase de cierre y a comer. Si te queda tiempo, recuerda una vez mas el enlace. Lo que no puede pasar es que salgan a almorzar sin haber confirmado: revisa el panel durante el almuerzo y persigue a los que falten.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C:\Users\batul\Desktop\CAPACITACIONES\TENA - COOPAC\CORREO INSTITUCIONAL\codigo_fuente\assets\bg_title.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822960" y="1188720"/>
            <a:ext cx="82296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COOPERATIVA DE AHORRO Y CRÉDITO COOPAC</a:t>
            </a:r>
            <a:endParaRPr lang="en-US" sz="1200" dirty="0"/>
          </a:p>
        </p:txBody>
      </p:sp>
      <p:sp>
        <p:nvSpPr>
          <p:cNvPr id="4" name="Text 1"/>
          <p:cNvSpPr/>
          <p:nvPr/>
        </p:nvSpPr>
        <p:spPr>
          <a:xfrm>
            <a:off x="777240" y="1554480"/>
            <a:ext cx="8778240" cy="2286000"/>
          </a:xfrm>
          <a:prstGeom prst="rect">
            <a:avLst/>
          </a:prstGeom>
          <a:noFill/>
          <a:ln/>
        </p:spPr>
        <p:txBody>
          <a:bodyPr wrap="square" lIns="0" tIns="0" rIns="0" bIns="0" rtlCol="0" anchor="ctr"/>
          <a:lstStyle/>
          <a:p>
            <a:pPr indent="0" marL="0">
              <a:lnSpc>
                <a:spcPts val="6000"/>
              </a:lnSpc>
              <a:buNone/>
            </a:pPr>
            <a:r>
              <a:rPr lang="en-US" sz="5200" b="1" dirty="0">
                <a:solidFill>
                  <a:srgbClr val="FFFFFF"/>
                </a:solidFill>
                <a:latin typeface="Arial" pitchFamily="34" charset="0"/>
                <a:ea typeface="Arial" pitchFamily="34" charset="-122"/>
                <a:cs typeface="Arial" pitchFamily="34" charset="-120"/>
              </a:rPr>
              <a:t>Su correo
</a:t>
            </a:r>
            <a:pPr indent="0" marL="0">
              <a:lnSpc>
                <a:spcPts val="6000"/>
              </a:lnSpc>
              <a:buNone/>
            </a:pPr>
            <a:r>
              <a:rPr lang="en-US" sz="5200" b="1" dirty="0">
                <a:solidFill>
                  <a:srgbClr val="F28C28"/>
                </a:solidFill>
                <a:latin typeface="Arial" pitchFamily="34" charset="0"/>
                <a:ea typeface="Arial" pitchFamily="34" charset="-122"/>
                <a:cs typeface="Arial" pitchFamily="34" charset="-120"/>
              </a:rPr>
              <a:t>institucional</a:t>
            </a:r>
            <a:endParaRPr lang="en-US" sz="5200" dirty="0"/>
          </a:p>
        </p:txBody>
      </p:sp>
      <p:sp>
        <p:nvSpPr>
          <p:cNvPr id="5" name="Text 2"/>
          <p:cNvSpPr/>
          <p:nvPr/>
        </p:nvSpPr>
        <p:spPr>
          <a:xfrm>
            <a:off x="822960" y="3977640"/>
            <a:ext cx="7680960" cy="548640"/>
          </a:xfrm>
          <a:prstGeom prst="rect">
            <a:avLst/>
          </a:prstGeom>
          <a:noFill/>
          <a:ln/>
        </p:spPr>
        <p:txBody>
          <a:bodyPr wrap="square" lIns="0" tIns="0" rIns="0" bIns="0" rtlCol="0" anchor="ctr"/>
          <a:lstStyle/>
          <a:p>
            <a:pPr indent="0" marL="0">
              <a:buNone/>
            </a:pPr>
            <a:r>
              <a:rPr lang="en-US" sz="1700" dirty="0">
                <a:solidFill>
                  <a:srgbClr val="AFC3D8"/>
                </a:solidFill>
                <a:latin typeface="Arial" pitchFamily="34" charset="0"/>
                <a:ea typeface="Arial" pitchFamily="34" charset="-122"/>
                <a:cs typeface="Arial" pitchFamily="34" charset="-120"/>
              </a:rPr>
              <a:t>Lo que cambia, por qué cambia y qué necesitamos de usted hoy.</a:t>
            </a:r>
            <a:endParaRPr lang="en-US" sz="1700" dirty="0"/>
          </a:p>
        </p:txBody>
      </p:sp>
      <p:sp>
        <p:nvSpPr>
          <p:cNvPr id="6" name="Shape 3"/>
          <p:cNvSpPr/>
          <p:nvPr/>
        </p:nvSpPr>
        <p:spPr>
          <a:xfrm>
            <a:off x="822960" y="4892040"/>
            <a:ext cx="7040880" cy="777240"/>
          </a:xfrm>
          <a:prstGeom prst="roundRect">
            <a:avLst>
              <a:gd name="adj" fmla="val 11765"/>
            </a:avLst>
          </a:prstGeom>
          <a:solidFill>
            <a:srgbClr val="10314F"/>
          </a:solidFill>
          <a:ln w="12700">
            <a:solidFill>
              <a:srgbClr val="2A4E74"/>
            </a:solidFill>
            <a:prstDash val="solid"/>
          </a:ln>
        </p:spPr>
      </p:sp>
      <p:sp>
        <p:nvSpPr>
          <p:cNvPr id="7" name="Text 4"/>
          <p:cNvSpPr/>
          <p:nvPr/>
        </p:nvSpPr>
        <p:spPr>
          <a:xfrm>
            <a:off x="1097280" y="4892040"/>
            <a:ext cx="6583680" cy="777240"/>
          </a:xfrm>
          <a:prstGeom prst="rect">
            <a:avLst/>
          </a:prstGeom>
          <a:noFill/>
          <a:ln/>
        </p:spPr>
        <p:txBody>
          <a:bodyPr wrap="square" lIns="0" tIns="0" rIns="0" bIns="0" rtlCol="0" anchor="ctr"/>
          <a:lstStyle/>
          <a:p>
            <a:pPr indent="0" marL="0">
              <a:buNone/>
            </a:pPr>
            <a:r>
              <a:rPr lang="en-US" sz="1400" dirty="0">
                <a:solidFill>
                  <a:srgbClr val="FFFFFF"/>
                </a:solidFill>
                <a:latin typeface="Arial" pitchFamily="34" charset="0"/>
                <a:ea typeface="Arial" pitchFamily="34" charset="-122"/>
                <a:cs typeface="Arial" pitchFamily="34" charset="-120"/>
              </a:rPr>
              <a:t>20 minutos  ·  Antes del almuerzo</a:t>
            </a:r>
            <a:endParaRPr lang="en-US" sz="1400" dirty="0"/>
          </a:p>
        </p:txBody>
      </p:sp>
      <p:sp>
        <p:nvSpPr>
          <p:cNvPr id="8" name="Text 5"/>
          <p:cNvSpPr/>
          <p:nvPr/>
        </p:nvSpPr>
        <p:spPr>
          <a:xfrm>
            <a:off x="822960" y="6035040"/>
            <a:ext cx="5486400" cy="32004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GEOMASTERSOLUTIONS S.A.S.</a:t>
            </a:r>
            <a:endParaRPr lang="en-US" sz="1200" dirty="0"/>
          </a:p>
        </p:txBody>
      </p:sp>
      <p:sp>
        <p:nvSpPr>
          <p:cNvPr id="9" name="Shape 6"/>
          <p:cNvSpPr/>
          <p:nvPr/>
        </p:nvSpPr>
        <p:spPr>
          <a:xfrm>
            <a:off x="9304020" y="2034540"/>
            <a:ext cx="2057400" cy="2057400"/>
          </a:xfrm>
          <a:prstGeom prst="ellipse">
            <a:avLst/>
          </a:prstGeom>
          <a:solidFill>
            <a:srgbClr val="F28C28"/>
          </a:solidFill>
          <a:ln/>
        </p:spPr>
      </p:sp>
      <p:pic>
        <p:nvPicPr>
          <p:cNvPr id="10" name="Image 1" descr="C:\Users\batul\Desktop\CAPACITACIONES\TENA - COOPAC\CORREO INSTITUCIONAL\codigo_fuente\assets\ic_mail_0A2540.png">    </p:cNvPr>
          <p:cNvPicPr>
            <a:picLocks noChangeAspect="1"/>
          </p:cNvPicPr>
          <p:nvPr/>
        </p:nvPicPr>
        <p:blipFill>
          <a:blip r:embed="rId2"/>
          <a:stretch>
            <a:fillRect/>
          </a:stretch>
        </p:blipFill>
        <p:spPr>
          <a:xfrm>
            <a:off x="9797796" y="2528316"/>
            <a:ext cx="1069848" cy="1069848"/>
          </a:xfrm>
          <a:prstGeom prst="rect">
            <a:avLst/>
          </a:prstGeom>
        </p:spPr>
      </p:pic>
      <p:sp>
        <p:nvSpPr>
          <p:cNvPr id="11" name="Shape 7"/>
          <p:cNvSpPr/>
          <p:nvPr/>
        </p:nvSpPr>
        <p:spPr>
          <a:xfrm>
            <a:off x="8869680" y="1463040"/>
            <a:ext cx="457200" cy="457200"/>
          </a:xfrm>
          <a:prstGeom prst="ellipse">
            <a:avLst/>
          </a:prstGeom>
          <a:solidFill>
            <a:srgbClr val="16406B"/>
          </a:solidFill>
          <a:ln/>
        </p:spPr>
      </p:sp>
      <p:sp>
        <p:nvSpPr>
          <p:cNvPr id="12" name="Shape 8"/>
          <p:cNvSpPr/>
          <p:nvPr/>
        </p:nvSpPr>
        <p:spPr>
          <a:xfrm>
            <a:off x="11201400" y="4800600"/>
            <a:ext cx="685800" cy="685800"/>
          </a:xfrm>
          <a:prstGeom prst="ellipse">
            <a:avLst/>
          </a:prstGeom>
          <a:solidFill>
            <a:srgbClr val="16406B"/>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C:\Users\batul\Desktop\CAPACITACIONES\TENA - COOPAC\CORREO INSTITUCIONAL\codigo_fuente\assets\bg_cont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2</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4008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DÓNDE ESTAMOS HOY</a:t>
            </a:r>
            <a:endParaRPr lang="en-US" sz="1200" dirty="0"/>
          </a:p>
        </p:txBody>
      </p:sp>
      <p:sp>
        <p:nvSpPr>
          <p:cNvPr id="6" name="Text 3"/>
          <p:cNvSpPr/>
          <p:nvPr/>
        </p:nvSpPr>
        <p:spPr>
          <a:xfrm>
            <a:off x="777240" y="1005840"/>
            <a:ext cx="10607040" cy="82296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Esto es lo que hay en el servidor</a:t>
            </a:r>
            <a:endParaRPr lang="en-US" sz="3400" dirty="0"/>
          </a:p>
        </p:txBody>
      </p:sp>
      <p:sp>
        <p:nvSpPr>
          <p:cNvPr id="7" name="Shape 4"/>
          <p:cNvSpPr/>
          <p:nvPr/>
        </p:nvSpPr>
        <p:spPr>
          <a:xfrm>
            <a:off x="822960" y="2057400"/>
            <a:ext cx="2514600" cy="1600200"/>
          </a:xfrm>
          <a:prstGeom prst="roundRect">
            <a:avLst>
              <a:gd name="adj" fmla="val 5714"/>
            </a:avLst>
          </a:prstGeom>
          <a:solidFill>
            <a:srgbClr val="16406B"/>
          </a:solidFill>
          <a:ln w="12700">
            <a:solidFill>
              <a:srgbClr val="2A4E74"/>
            </a:solidFill>
            <a:prstDash val="solid"/>
          </a:ln>
        </p:spPr>
      </p:sp>
      <p:sp>
        <p:nvSpPr>
          <p:cNvPr id="8" name="Text 5"/>
          <p:cNvSpPr/>
          <p:nvPr/>
        </p:nvSpPr>
        <p:spPr>
          <a:xfrm>
            <a:off x="822960" y="2203704"/>
            <a:ext cx="2514600" cy="800100"/>
          </a:xfrm>
          <a:prstGeom prst="rect">
            <a:avLst/>
          </a:prstGeom>
          <a:noFill/>
          <a:ln/>
        </p:spPr>
        <p:txBody>
          <a:bodyPr wrap="square" lIns="0" tIns="0" rIns="0" bIns="0" rtlCol="0" anchor="ctr"/>
          <a:lstStyle/>
          <a:p>
            <a:pPr algn="ctr" indent="0" marL="0">
              <a:buNone/>
            </a:pPr>
            <a:r>
              <a:rPr lang="en-US" sz="3400" b="1" dirty="0">
                <a:solidFill>
                  <a:srgbClr val="F28C28"/>
                </a:solidFill>
                <a:latin typeface="Arial" pitchFamily="34" charset="0"/>
                <a:ea typeface="Arial" pitchFamily="34" charset="-122"/>
                <a:cs typeface="Arial" pitchFamily="34" charset="-120"/>
              </a:rPr>
              <a:t>25</a:t>
            </a:r>
            <a:endParaRPr lang="en-US" sz="3400" dirty="0"/>
          </a:p>
        </p:txBody>
      </p:sp>
      <p:sp>
        <p:nvSpPr>
          <p:cNvPr id="9" name="Text 6"/>
          <p:cNvSpPr/>
          <p:nvPr/>
        </p:nvSpPr>
        <p:spPr>
          <a:xfrm>
            <a:off x="960120" y="2953512"/>
            <a:ext cx="2240280" cy="640080"/>
          </a:xfrm>
          <a:prstGeom prst="rect">
            <a:avLst/>
          </a:prstGeom>
          <a:noFill/>
          <a:ln/>
        </p:spPr>
        <p:txBody>
          <a:bodyPr wrap="square" lIns="0" tIns="0" rIns="0" bIns="0" rtlCol="0" anchor="ctr"/>
          <a:lstStyle/>
          <a:p>
            <a:pPr algn="ctr" indent="0" marL="0">
              <a:buNone/>
            </a:pPr>
            <a:r>
              <a:rPr lang="en-US" sz="1250" dirty="0">
                <a:solidFill>
                  <a:srgbClr val="AFC3D8"/>
                </a:solidFill>
                <a:latin typeface="Arial" pitchFamily="34" charset="0"/>
                <a:ea typeface="Arial" pitchFamily="34" charset="-122"/>
                <a:cs typeface="Arial" pitchFamily="34" charset="-120"/>
              </a:rPr>
              <a:t>personas en el listado</a:t>
            </a:r>
            <a:endParaRPr lang="en-US" sz="1250" dirty="0"/>
          </a:p>
        </p:txBody>
      </p:sp>
      <p:sp>
        <p:nvSpPr>
          <p:cNvPr id="10" name="Shape 7"/>
          <p:cNvSpPr/>
          <p:nvPr/>
        </p:nvSpPr>
        <p:spPr>
          <a:xfrm>
            <a:off x="3520440" y="2057400"/>
            <a:ext cx="2514600" cy="1600200"/>
          </a:xfrm>
          <a:prstGeom prst="roundRect">
            <a:avLst>
              <a:gd name="adj" fmla="val 5714"/>
            </a:avLst>
          </a:prstGeom>
          <a:solidFill>
            <a:srgbClr val="16406B"/>
          </a:solidFill>
          <a:ln w="12700">
            <a:solidFill>
              <a:srgbClr val="2A4E74"/>
            </a:solidFill>
            <a:prstDash val="solid"/>
          </a:ln>
        </p:spPr>
      </p:sp>
      <p:sp>
        <p:nvSpPr>
          <p:cNvPr id="11" name="Text 8"/>
          <p:cNvSpPr/>
          <p:nvPr/>
        </p:nvSpPr>
        <p:spPr>
          <a:xfrm>
            <a:off x="3520440" y="2203704"/>
            <a:ext cx="2514600" cy="800100"/>
          </a:xfrm>
          <a:prstGeom prst="rect">
            <a:avLst/>
          </a:prstGeom>
          <a:noFill/>
          <a:ln/>
        </p:spPr>
        <p:txBody>
          <a:bodyPr wrap="square" lIns="0" tIns="0" rIns="0" bIns="0" rtlCol="0" anchor="ctr"/>
          <a:lstStyle/>
          <a:p>
            <a:pPr algn="ctr" indent="0" marL="0">
              <a:buNone/>
            </a:pPr>
            <a:r>
              <a:rPr lang="en-US" sz="3400" b="1" dirty="0">
                <a:solidFill>
                  <a:srgbClr val="F87171"/>
                </a:solidFill>
                <a:latin typeface="Arial" pitchFamily="34" charset="0"/>
                <a:ea typeface="Arial" pitchFamily="34" charset="-122"/>
                <a:cs typeface="Arial" pitchFamily="34" charset="-120"/>
              </a:rPr>
              <a:t>13</a:t>
            </a:r>
            <a:endParaRPr lang="en-US" sz="3400" dirty="0"/>
          </a:p>
        </p:txBody>
      </p:sp>
      <p:sp>
        <p:nvSpPr>
          <p:cNvPr id="12" name="Text 9"/>
          <p:cNvSpPr/>
          <p:nvPr/>
        </p:nvSpPr>
        <p:spPr>
          <a:xfrm>
            <a:off x="3657600" y="2953512"/>
            <a:ext cx="2240280" cy="640080"/>
          </a:xfrm>
          <a:prstGeom prst="rect">
            <a:avLst/>
          </a:prstGeom>
          <a:noFill/>
          <a:ln/>
        </p:spPr>
        <p:txBody>
          <a:bodyPr wrap="square" lIns="0" tIns="0" rIns="0" bIns="0" rtlCol="0" anchor="ctr"/>
          <a:lstStyle/>
          <a:p>
            <a:pPr algn="ctr" indent="0" marL="0">
              <a:buNone/>
            </a:pPr>
            <a:r>
              <a:rPr lang="en-US" sz="1250" dirty="0">
                <a:solidFill>
                  <a:srgbClr val="AFC3D8"/>
                </a:solidFill>
                <a:latin typeface="Arial" pitchFamily="34" charset="0"/>
                <a:ea typeface="Arial" pitchFamily="34" charset="-122"/>
                <a:cs typeface="Arial" pitchFamily="34" charset="-120"/>
              </a:rPr>
              <a:t>sin correo institucional</a:t>
            </a:r>
            <a:endParaRPr lang="en-US" sz="1250" dirty="0"/>
          </a:p>
        </p:txBody>
      </p:sp>
      <p:sp>
        <p:nvSpPr>
          <p:cNvPr id="13" name="Shape 10"/>
          <p:cNvSpPr/>
          <p:nvPr/>
        </p:nvSpPr>
        <p:spPr>
          <a:xfrm>
            <a:off x="6217920" y="2057400"/>
            <a:ext cx="2514600" cy="1600200"/>
          </a:xfrm>
          <a:prstGeom prst="roundRect">
            <a:avLst>
              <a:gd name="adj" fmla="val 5714"/>
            </a:avLst>
          </a:prstGeom>
          <a:solidFill>
            <a:srgbClr val="16406B"/>
          </a:solidFill>
          <a:ln w="12700">
            <a:solidFill>
              <a:srgbClr val="2A4E74"/>
            </a:solidFill>
            <a:prstDash val="solid"/>
          </a:ln>
        </p:spPr>
      </p:sp>
      <p:sp>
        <p:nvSpPr>
          <p:cNvPr id="14" name="Text 11"/>
          <p:cNvSpPr/>
          <p:nvPr/>
        </p:nvSpPr>
        <p:spPr>
          <a:xfrm>
            <a:off x="6217920" y="2203704"/>
            <a:ext cx="2514600" cy="800100"/>
          </a:xfrm>
          <a:prstGeom prst="rect">
            <a:avLst/>
          </a:prstGeom>
          <a:noFill/>
          <a:ln/>
        </p:spPr>
        <p:txBody>
          <a:bodyPr wrap="square" lIns="0" tIns="0" rIns="0" bIns="0" rtlCol="0" anchor="ctr"/>
          <a:lstStyle/>
          <a:p>
            <a:pPr algn="ctr" indent="0" marL="0">
              <a:buNone/>
            </a:pPr>
            <a:r>
              <a:rPr lang="en-US" sz="3400" b="1" dirty="0">
                <a:solidFill>
                  <a:srgbClr val="F28C28"/>
                </a:solidFill>
                <a:latin typeface="Arial" pitchFamily="34" charset="0"/>
                <a:ea typeface="Arial" pitchFamily="34" charset="-122"/>
                <a:cs typeface="Arial" pitchFamily="34" charset="-120"/>
              </a:rPr>
              <a:t>56</a:t>
            </a:r>
            <a:endParaRPr lang="en-US" sz="3400" dirty="0"/>
          </a:p>
        </p:txBody>
      </p:sp>
      <p:sp>
        <p:nvSpPr>
          <p:cNvPr id="15" name="Text 12"/>
          <p:cNvSpPr/>
          <p:nvPr/>
        </p:nvSpPr>
        <p:spPr>
          <a:xfrm>
            <a:off x="6355080" y="2953512"/>
            <a:ext cx="2240280" cy="640080"/>
          </a:xfrm>
          <a:prstGeom prst="rect">
            <a:avLst/>
          </a:prstGeom>
          <a:noFill/>
          <a:ln/>
        </p:spPr>
        <p:txBody>
          <a:bodyPr wrap="square" lIns="0" tIns="0" rIns="0" bIns="0" rtlCol="0" anchor="ctr"/>
          <a:lstStyle/>
          <a:p>
            <a:pPr algn="ctr" indent="0" marL="0">
              <a:buNone/>
            </a:pPr>
            <a:r>
              <a:rPr lang="en-US" sz="1250" dirty="0">
                <a:solidFill>
                  <a:srgbClr val="AFC3D8"/>
                </a:solidFill>
                <a:latin typeface="Arial" pitchFamily="34" charset="0"/>
                <a:ea typeface="Arial" pitchFamily="34" charset="-122"/>
                <a:cs typeface="Arial" pitchFamily="34" charset="-120"/>
              </a:rPr>
              <a:t>buzones en el servidor</a:t>
            </a:r>
            <a:endParaRPr lang="en-US" sz="1250" dirty="0"/>
          </a:p>
        </p:txBody>
      </p:sp>
      <p:sp>
        <p:nvSpPr>
          <p:cNvPr id="16" name="Shape 13"/>
          <p:cNvSpPr/>
          <p:nvPr/>
        </p:nvSpPr>
        <p:spPr>
          <a:xfrm>
            <a:off x="8915400" y="2057400"/>
            <a:ext cx="2514600" cy="1600200"/>
          </a:xfrm>
          <a:prstGeom prst="roundRect">
            <a:avLst>
              <a:gd name="adj" fmla="val 5714"/>
            </a:avLst>
          </a:prstGeom>
          <a:solidFill>
            <a:srgbClr val="16406B"/>
          </a:solidFill>
          <a:ln w="12700">
            <a:solidFill>
              <a:srgbClr val="2A4E74"/>
            </a:solidFill>
            <a:prstDash val="solid"/>
          </a:ln>
        </p:spPr>
      </p:sp>
      <p:sp>
        <p:nvSpPr>
          <p:cNvPr id="17" name="Text 14"/>
          <p:cNvSpPr/>
          <p:nvPr/>
        </p:nvSpPr>
        <p:spPr>
          <a:xfrm>
            <a:off x="8915400" y="2203704"/>
            <a:ext cx="2514600" cy="800100"/>
          </a:xfrm>
          <a:prstGeom prst="rect">
            <a:avLst/>
          </a:prstGeom>
          <a:noFill/>
          <a:ln/>
        </p:spPr>
        <p:txBody>
          <a:bodyPr wrap="square" lIns="0" tIns="0" rIns="0" bIns="0" rtlCol="0" anchor="ctr"/>
          <a:lstStyle/>
          <a:p>
            <a:pPr algn="ctr" indent="0" marL="0">
              <a:buNone/>
            </a:pPr>
            <a:r>
              <a:rPr lang="en-US" sz="3400" b="1" dirty="0">
                <a:solidFill>
                  <a:srgbClr val="F28C28"/>
                </a:solidFill>
                <a:latin typeface="Arial" pitchFamily="34" charset="0"/>
                <a:ea typeface="Arial" pitchFamily="34" charset="-122"/>
                <a:cs typeface="Arial" pitchFamily="34" charset="-120"/>
              </a:rPr>
              <a:t>31 GB</a:t>
            </a:r>
            <a:endParaRPr lang="en-US" sz="3400" dirty="0"/>
          </a:p>
        </p:txBody>
      </p:sp>
      <p:sp>
        <p:nvSpPr>
          <p:cNvPr id="18" name="Text 15"/>
          <p:cNvSpPr/>
          <p:nvPr/>
        </p:nvSpPr>
        <p:spPr>
          <a:xfrm>
            <a:off x="9052560" y="2953512"/>
            <a:ext cx="2240280" cy="640080"/>
          </a:xfrm>
          <a:prstGeom prst="rect">
            <a:avLst/>
          </a:prstGeom>
          <a:noFill/>
          <a:ln/>
        </p:spPr>
        <p:txBody>
          <a:bodyPr wrap="square" lIns="0" tIns="0" rIns="0" bIns="0" rtlCol="0" anchor="ctr"/>
          <a:lstStyle/>
          <a:p>
            <a:pPr algn="ctr" indent="0" marL="0">
              <a:buNone/>
            </a:pPr>
            <a:r>
              <a:rPr lang="en-US" sz="1250" dirty="0">
                <a:solidFill>
                  <a:srgbClr val="AFC3D8"/>
                </a:solidFill>
                <a:latin typeface="Arial" pitchFamily="34" charset="0"/>
                <a:ea typeface="Arial" pitchFamily="34" charset="-122"/>
                <a:cs typeface="Arial" pitchFamily="34" charset="-120"/>
              </a:rPr>
              <a:t>de correo guardado</a:t>
            </a:r>
            <a:endParaRPr lang="en-US" sz="1250" dirty="0"/>
          </a:p>
        </p:txBody>
      </p:sp>
      <p:sp>
        <p:nvSpPr>
          <p:cNvPr id="19" name="Shape 16"/>
          <p:cNvSpPr/>
          <p:nvPr/>
        </p:nvSpPr>
        <p:spPr>
          <a:xfrm>
            <a:off x="822960" y="3977640"/>
            <a:ext cx="10607040" cy="1463040"/>
          </a:xfrm>
          <a:prstGeom prst="roundRect">
            <a:avLst>
              <a:gd name="adj" fmla="val 6250"/>
            </a:avLst>
          </a:prstGeom>
          <a:solidFill>
            <a:srgbClr val="10314F"/>
          </a:solidFill>
          <a:ln w="12700">
            <a:solidFill>
              <a:srgbClr val="2A4E74"/>
            </a:solidFill>
            <a:prstDash val="solid"/>
          </a:ln>
        </p:spPr>
      </p:sp>
      <p:sp>
        <p:nvSpPr>
          <p:cNvPr id="20" name="Text 17"/>
          <p:cNvSpPr/>
          <p:nvPr/>
        </p:nvSpPr>
        <p:spPr>
          <a:xfrm>
            <a:off x="1143000" y="3977640"/>
            <a:ext cx="9966960" cy="1463040"/>
          </a:xfrm>
          <a:prstGeom prst="rect">
            <a:avLst/>
          </a:prstGeom>
          <a:noFill/>
          <a:ln/>
        </p:spPr>
        <p:txBody>
          <a:bodyPr wrap="square" lIns="0" tIns="0" rIns="0" bIns="0" rtlCol="0" anchor="ctr"/>
          <a:lstStyle/>
          <a:p>
            <a:pPr indent="0" marL="0">
              <a:buNone/>
            </a:pPr>
            <a:r>
              <a:rPr lang="en-US" sz="1550" dirty="0">
                <a:solidFill>
                  <a:srgbClr val="FFFFFF"/>
                </a:solidFill>
                <a:latin typeface="Arial" pitchFamily="34" charset="0"/>
                <a:ea typeface="Arial" pitchFamily="34" charset="-122"/>
                <a:cs typeface="Arial" pitchFamily="34" charset="-120"/>
              </a:rPr>
              <a:t>Más de la mitad de esos 56 buzones no coincide con nadie del listado actual. Y de las 25 personas, 13 no tienen una dirección de la cooperativa: han venido trabajando con lo que tenían a mano.</a:t>
            </a:r>
            <a:endParaRPr lang="en-US" sz="1550" dirty="0"/>
          </a:p>
        </p:txBody>
      </p:sp>
      <p:sp>
        <p:nvSpPr>
          <p:cNvPr id="21" name="Text 18"/>
          <p:cNvSpPr/>
          <p:nvPr/>
        </p:nvSpPr>
        <p:spPr>
          <a:xfrm>
            <a:off x="822960" y="5852160"/>
            <a:ext cx="10607040" cy="457200"/>
          </a:xfrm>
          <a:prstGeom prst="rect">
            <a:avLst/>
          </a:prstGeom>
          <a:noFill/>
          <a:ln/>
        </p:spPr>
        <p:txBody>
          <a:bodyPr wrap="square" lIns="0" tIns="0" rIns="0" bIns="0" rtlCol="0" anchor="ctr"/>
          <a:lstStyle/>
          <a:p>
            <a:pPr indent="0" marL="0">
              <a:buNone/>
            </a:pPr>
            <a:r>
              <a:rPr lang="en-US" sz="1600" dirty="0">
                <a:solidFill>
                  <a:srgbClr val="AFC3D8"/>
                </a:solidFill>
                <a:latin typeface="Arial" pitchFamily="34" charset="0"/>
                <a:ea typeface="Arial" pitchFamily="34" charset="-122"/>
                <a:cs typeface="Arial" pitchFamily="34" charset="-120"/>
              </a:rPr>
              <a:t>No es desorden de nadie: </a:t>
            </a:r>
            <a:pPr indent="0" marL="0">
              <a:buNone/>
            </a:pPr>
            <a:r>
              <a:rPr lang="en-US" sz="1600" b="1" dirty="0">
                <a:solidFill>
                  <a:srgbClr val="FFFFFF"/>
                </a:solidFill>
                <a:latin typeface="Arial" pitchFamily="34" charset="0"/>
                <a:ea typeface="Arial" pitchFamily="34" charset="-122"/>
                <a:cs typeface="Arial" pitchFamily="34" charset="-120"/>
              </a:rPr>
              <a:t>es lo que pasa cuando el correo crece sin una regla.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C:\Users\batul\Desktop\CAPACITACIONES\TENA - COOPAC\CORREO INSTITUCIONAL\codigo_fuente\assets\bg_acc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3</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8580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LO QUE MÁS NOS PREOCUPA</a:t>
            </a:r>
            <a:endParaRPr lang="en-US" sz="1200" dirty="0"/>
          </a:p>
        </p:txBody>
      </p:sp>
      <p:sp>
        <p:nvSpPr>
          <p:cNvPr id="6" name="Text 3"/>
          <p:cNvSpPr/>
          <p:nvPr/>
        </p:nvSpPr>
        <p:spPr>
          <a:xfrm>
            <a:off x="777240" y="1051560"/>
            <a:ext cx="10607040" cy="822960"/>
          </a:xfrm>
          <a:prstGeom prst="rect">
            <a:avLst/>
          </a:prstGeom>
          <a:noFill/>
          <a:ln/>
        </p:spPr>
        <p:txBody>
          <a:bodyPr wrap="square" lIns="0" tIns="0" rIns="0" bIns="0" rtlCol="0" anchor="ctr"/>
          <a:lstStyle/>
          <a:p>
            <a:pPr indent="0" marL="0">
              <a:buNone/>
            </a:pPr>
            <a:r>
              <a:rPr lang="en-US" sz="3300" b="1" dirty="0">
                <a:solidFill>
                  <a:srgbClr val="FFFFFF"/>
                </a:solidFill>
                <a:latin typeface="Arial" pitchFamily="34" charset="0"/>
                <a:ea typeface="Arial" pitchFamily="34" charset="-122"/>
                <a:cs typeface="Arial" pitchFamily="34" charset="-120"/>
              </a:rPr>
              <a:t>Trece personas usan su correo personal para trabajar</a:t>
            </a:r>
            <a:endParaRPr lang="en-US" sz="3300" dirty="0"/>
          </a:p>
        </p:txBody>
      </p:sp>
      <p:sp>
        <p:nvSpPr>
          <p:cNvPr id="7" name="Shape 4"/>
          <p:cNvSpPr/>
          <p:nvPr/>
        </p:nvSpPr>
        <p:spPr>
          <a:xfrm>
            <a:off x="822960" y="2103120"/>
            <a:ext cx="5212080" cy="1298448"/>
          </a:xfrm>
          <a:prstGeom prst="roundRect">
            <a:avLst>
              <a:gd name="adj" fmla="val 7042"/>
            </a:avLst>
          </a:prstGeom>
          <a:solidFill>
            <a:srgbClr val="10314F"/>
          </a:solidFill>
          <a:ln w="12700">
            <a:solidFill>
              <a:srgbClr val="2A4E74"/>
            </a:solidFill>
            <a:prstDash val="solid"/>
          </a:ln>
        </p:spPr>
      </p:sp>
      <p:sp>
        <p:nvSpPr>
          <p:cNvPr id="8" name="Shape 5"/>
          <p:cNvSpPr/>
          <p:nvPr/>
        </p:nvSpPr>
        <p:spPr>
          <a:xfrm>
            <a:off x="1124712" y="2395728"/>
            <a:ext cx="713232" cy="713232"/>
          </a:xfrm>
          <a:prstGeom prst="ellipse">
            <a:avLst/>
          </a:prstGeom>
          <a:solidFill>
            <a:srgbClr val="16406B"/>
          </a:solidFill>
          <a:ln/>
        </p:spPr>
      </p:sp>
      <p:pic>
        <p:nvPicPr>
          <p:cNvPr id="9" name="Image 1" descr="C:\Users\batul\Desktop\CAPACITACIONES\TENA - COOPAC\CORREO INSTITUCIONAL\codigo_fuente\assets\ic_lock_F28C28.png">    </p:cNvPr>
          <p:cNvPicPr>
            <a:picLocks noChangeAspect="1"/>
          </p:cNvPicPr>
          <p:nvPr/>
        </p:nvPicPr>
        <p:blipFill>
          <a:blip r:embed="rId2"/>
          <a:stretch>
            <a:fillRect/>
          </a:stretch>
        </p:blipFill>
        <p:spPr>
          <a:xfrm>
            <a:off x="1295888" y="2566904"/>
            <a:ext cx="370881" cy="370881"/>
          </a:xfrm>
          <a:prstGeom prst="rect">
            <a:avLst/>
          </a:prstGeom>
        </p:spPr>
      </p:pic>
      <p:sp>
        <p:nvSpPr>
          <p:cNvPr id="10" name="Text 6"/>
          <p:cNvSpPr/>
          <p:nvPr/>
        </p:nvSpPr>
        <p:spPr>
          <a:xfrm>
            <a:off x="1993392" y="2304288"/>
            <a:ext cx="3840480" cy="45720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Datos de socios fuera de la cooperativa</a:t>
            </a:r>
            <a:endParaRPr lang="en-US" sz="1400" dirty="0"/>
          </a:p>
        </p:txBody>
      </p:sp>
      <p:sp>
        <p:nvSpPr>
          <p:cNvPr id="11" name="Text 7"/>
          <p:cNvSpPr/>
          <p:nvPr/>
        </p:nvSpPr>
        <p:spPr>
          <a:xfrm>
            <a:off x="1993392" y="2761488"/>
            <a:ext cx="3840480" cy="45720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Nombres, cédulas y montos viajando por cuentas particulares</a:t>
            </a:r>
            <a:endParaRPr lang="en-US" sz="1200" dirty="0"/>
          </a:p>
        </p:txBody>
      </p:sp>
      <p:sp>
        <p:nvSpPr>
          <p:cNvPr id="12" name="Shape 8"/>
          <p:cNvSpPr/>
          <p:nvPr/>
        </p:nvSpPr>
        <p:spPr>
          <a:xfrm>
            <a:off x="6537960" y="2103120"/>
            <a:ext cx="5212080" cy="1298448"/>
          </a:xfrm>
          <a:prstGeom prst="roundRect">
            <a:avLst>
              <a:gd name="adj" fmla="val 7042"/>
            </a:avLst>
          </a:prstGeom>
          <a:solidFill>
            <a:srgbClr val="10314F"/>
          </a:solidFill>
          <a:ln w="12700">
            <a:solidFill>
              <a:srgbClr val="2A4E74"/>
            </a:solidFill>
            <a:prstDash val="solid"/>
          </a:ln>
        </p:spPr>
      </p:sp>
      <p:sp>
        <p:nvSpPr>
          <p:cNvPr id="13" name="Shape 9"/>
          <p:cNvSpPr/>
          <p:nvPr/>
        </p:nvSpPr>
        <p:spPr>
          <a:xfrm>
            <a:off x="6839712" y="2395728"/>
            <a:ext cx="713232" cy="713232"/>
          </a:xfrm>
          <a:prstGeom prst="ellipse">
            <a:avLst/>
          </a:prstGeom>
          <a:solidFill>
            <a:srgbClr val="16406B"/>
          </a:solidFill>
          <a:ln/>
        </p:spPr>
      </p:sp>
      <p:pic>
        <p:nvPicPr>
          <p:cNvPr id="14" name="Image 2" descr="C:\Users\batul\Desktop\CAPACITACIONES\TENA - COOPAC\CORREO INSTITUCIONAL\codigo_fuente\assets\ic_users_F28C28.png">    </p:cNvPr>
          <p:cNvPicPr>
            <a:picLocks noChangeAspect="1"/>
          </p:cNvPicPr>
          <p:nvPr/>
        </p:nvPicPr>
        <p:blipFill>
          <a:blip r:embed="rId3"/>
          <a:stretch>
            <a:fillRect/>
          </a:stretch>
        </p:blipFill>
        <p:spPr>
          <a:xfrm>
            <a:off x="7010888" y="2566904"/>
            <a:ext cx="370881" cy="370881"/>
          </a:xfrm>
          <a:prstGeom prst="rect">
            <a:avLst/>
          </a:prstGeom>
        </p:spPr>
      </p:pic>
      <p:sp>
        <p:nvSpPr>
          <p:cNvPr id="15" name="Text 10"/>
          <p:cNvSpPr/>
          <p:nvPr/>
        </p:nvSpPr>
        <p:spPr>
          <a:xfrm>
            <a:off x="7708392" y="2304288"/>
            <a:ext cx="3840480" cy="45720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Si la persona sale, el historial se va con ella</a:t>
            </a:r>
            <a:endParaRPr lang="en-US" sz="1400" dirty="0"/>
          </a:p>
        </p:txBody>
      </p:sp>
      <p:sp>
        <p:nvSpPr>
          <p:cNvPr id="16" name="Text 11"/>
          <p:cNvSpPr/>
          <p:nvPr/>
        </p:nvSpPr>
        <p:spPr>
          <a:xfrm>
            <a:off x="7708392" y="2761488"/>
            <a:ext cx="3840480" cy="45720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Los contactos y las conversaciones no vuelven</a:t>
            </a:r>
            <a:endParaRPr lang="en-US" sz="1200" dirty="0"/>
          </a:p>
        </p:txBody>
      </p:sp>
      <p:sp>
        <p:nvSpPr>
          <p:cNvPr id="17" name="Shape 12"/>
          <p:cNvSpPr/>
          <p:nvPr/>
        </p:nvSpPr>
        <p:spPr>
          <a:xfrm>
            <a:off x="822960" y="3657600"/>
            <a:ext cx="5212080" cy="1298448"/>
          </a:xfrm>
          <a:prstGeom prst="roundRect">
            <a:avLst>
              <a:gd name="adj" fmla="val 7042"/>
            </a:avLst>
          </a:prstGeom>
          <a:solidFill>
            <a:srgbClr val="10314F"/>
          </a:solidFill>
          <a:ln w="12700">
            <a:solidFill>
              <a:srgbClr val="2A4E74"/>
            </a:solidFill>
            <a:prstDash val="solid"/>
          </a:ln>
        </p:spPr>
      </p:sp>
      <p:sp>
        <p:nvSpPr>
          <p:cNvPr id="18" name="Shape 13"/>
          <p:cNvSpPr/>
          <p:nvPr/>
        </p:nvSpPr>
        <p:spPr>
          <a:xfrm>
            <a:off x="1124712" y="3950208"/>
            <a:ext cx="713232" cy="713232"/>
          </a:xfrm>
          <a:prstGeom prst="ellipse">
            <a:avLst/>
          </a:prstGeom>
          <a:solidFill>
            <a:srgbClr val="16406B"/>
          </a:solidFill>
          <a:ln/>
        </p:spPr>
      </p:sp>
      <p:pic>
        <p:nvPicPr>
          <p:cNvPr id="19" name="Image 3" descr="C:\Users\batul\Desktop\CAPACITACIONES\TENA - COOPAC\CORREO INSTITUCIONAL\codigo_fuente\assets\ic_shield_F28C28.png">    </p:cNvPr>
          <p:cNvPicPr>
            <a:picLocks noChangeAspect="1"/>
          </p:cNvPicPr>
          <p:nvPr/>
        </p:nvPicPr>
        <p:blipFill>
          <a:blip r:embed="rId4"/>
          <a:stretch>
            <a:fillRect/>
          </a:stretch>
        </p:blipFill>
        <p:spPr>
          <a:xfrm>
            <a:off x="1295888" y="4121384"/>
            <a:ext cx="370881" cy="370881"/>
          </a:xfrm>
          <a:prstGeom prst="rect">
            <a:avLst/>
          </a:prstGeom>
        </p:spPr>
      </p:pic>
      <p:sp>
        <p:nvSpPr>
          <p:cNvPr id="20" name="Text 14"/>
          <p:cNvSpPr/>
          <p:nvPr/>
        </p:nvSpPr>
        <p:spPr>
          <a:xfrm>
            <a:off x="1993392" y="3858768"/>
            <a:ext cx="3840480" cy="45720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La cooperativa no puede respaldar ni responder</a:t>
            </a:r>
            <a:endParaRPr lang="en-US" sz="1400" dirty="0"/>
          </a:p>
        </p:txBody>
      </p:sp>
      <p:sp>
        <p:nvSpPr>
          <p:cNvPr id="21" name="Text 15"/>
          <p:cNvSpPr/>
          <p:nvPr/>
        </p:nvSpPr>
        <p:spPr>
          <a:xfrm>
            <a:off x="1993392" y="4315968"/>
            <a:ext cx="3840480" cy="45720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Ante un requerimiento no hay de dónde sacar lo que se escribió</a:t>
            </a:r>
            <a:endParaRPr lang="en-US" sz="1200" dirty="0"/>
          </a:p>
        </p:txBody>
      </p:sp>
      <p:sp>
        <p:nvSpPr>
          <p:cNvPr id="22" name="Shape 16"/>
          <p:cNvSpPr/>
          <p:nvPr/>
        </p:nvSpPr>
        <p:spPr>
          <a:xfrm>
            <a:off x="6537960" y="3657600"/>
            <a:ext cx="5212080" cy="1298448"/>
          </a:xfrm>
          <a:prstGeom prst="roundRect">
            <a:avLst>
              <a:gd name="adj" fmla="val 7042"/>
            </a:avLst>
          </a:prstGeom>
          <a:solidFill>
            <a:srgbClr val="10314F"/>
          </a:solidFill>
          <a:ln w="12700">
            <a:solidFill>
              <a:srgbClr val="2A4E74"/>
            </a:solidFill>
            <a:prstDash val="solid"/>
          </a:ln>
        </p:spPr>
      </p:sp>
      <p:sp>
        <p:nvSpPr>
          <p:cNvPr id="23" name="Shape 17"/>
          <p:cNvSpPr/>
          <p:nvPr/>
        </p:nvSpPr>
        <p:spPr>
          <a:xfrm>
            <a:off x="6839712" y="3950208"/>
            <a:ext cx="713232" cy="713232"/>
          </a:xfrm>
          <a:prstGeom prst="ellipse">
            <a:avLst/>
          </a:prstGeom>
          <a:solidFill>
            <a:srgbClr val="16406B"/>
          </a:solidFill>
          <a:ln/>
        </p:spPr>
      </p:sp>
      <p:pic>
        <p:nvPicPr>
          <p:cNvPr id="24" name="Image 4" descr="C:\Users\batul\Desktop\CAPACITACIONES\TENA - COOPAC\CORREO INSTITUCIONAL\codigo_fuente\assets\ic_eye_F28C28.png">    </p:cNvPr>
          <p:cNvPicPr>
            <a:picLocks noChangeAspect="1"/>
          </p:cNvPicPr>
          <p:nvPr/>
        </p:nvPicPr>
        <p:blipFill>
          <a:blip r:embed="rId5"/>
          <a:stretch>
            <a:fillRect/>
          </a:stretch>
        </p:blipFill>
        <p:spPr>
          <a:xfrm>
            <a:off x="7010888" y="4121384"/>
            <a:ext cx="370881" cy="370881"/>
          </a:xfrm>
          <a:prstGeom prst="rect">
            <a:avLst/>
          </a:prstGeom>
        </p:spPr>
      </p:pic>
      <p:sp>
        <p:nvSpPr>
          <p:cNvPr id="25" name="Text 18"/>
          <p:cNvSpPr/>
          <p:nvPr/>
        </p:nvSpPr>
        <p:spPr>
          <a:xfrm>
            <a:off x="7708392" y="3858768"/>
            <a:ext cx="3840480" cy="45720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El socio no distingue quién le escribe</a:t>
            </a:r>
            <a:endParaRPr lang="en-US" sz="1400" dirty="0"/>
          </a:p>
        </p:txBody>
      </p:sp>
      <p:sp>
        <p:nvSpPr>
          <p:cNvPr id="26" name="Text 19"/>
          <p:cNvSpPr/>
          <p:nvPr/>
        </p:nvSpPr>
        <p:spPr>
          <a:xfrm>
            <a:off x="7708392" y="4315968"/>
            <a:ext cx="3840480" cy="45720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Un correo particular no se ve como la cooperativa</a:t>
            </a:r>
            <a:endParaRPr lang="en-US" sz="1200" dirty="0"/>
          </a:p>
        </p:txBody>
      </p:sp>
      <p:sp>
        <p:nvSpPr>
          <p:cNvPr id="27" name="Text 20"/>
          <p:cNvSpPr/>
          <p:nvPr/>
        </p:nvSpPr>
        <p:spPr>
          <a:xfrm>
            <a:off x="822960" y="5760720"/>
            <a:ext cx="10607040" cy="457200"/>
          </a:xfrm>
          <a:prstGeom prst="rect">
            <a:avLst/>
          </a:prstGeom>
          <a:noFill/>
          <a:ln/>
        </p:spPr>
        <p:txBody>
          <a:bodyPr wrap="square" lIns="0" tIns="0" rIns="0" bIns="0" rtlCol="0" anchor="ctr"/>
          <a:lstStyle/>
          <a:p>
            <a:pPr indent="0" marL="0">
              <a:buNone/>
            </a:pPr>
            <a:r>
              <a:rPr lang="en-US" sz="1600" dirty="0">
                <a:solidFill>
                  <a:srgbClr val="AFC3D8"/>
                </a:solidFill>
                <a:latin typeface="Arial" pitchFamily="34" charset="0"/>
                <a:ea typeface="Arial" pitchFamily="34" charset="-122"/>
                <a:cs typeface="Arial" pitchFamily="34" charset="-120"/>
              </a:rPr>
              <a:t>Nadie lo hizo por comodidad: </a:t>
            </a:r>
            <a:pPr indent="0" marL="0">
              <a:buNone/>
            </a:pPr>
            <a:r>
              <a:rPr lang="en-US" sz="1600" b="1" dirty="0">
                <a:solidFill>
                  <a:srgbClr val="F28C28"/>
                </a:solidFill>
                <a:latin typeface="Arial" pitchFamily="34" charset="0"/>
                <a:ea typeface="Arial" pitchFamily="34" charset="-122"/>
                <a:cs typeface="Arial" pitchFamily="34" charset="-120"/>
              </a:rPr>
              <a:t>lo hicieron porque no tenían otra opción.</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C:\Users\batul\Desktop\CAPACITACIONES\TENA - COOPAC\CORREO INSTITUCIONAL\codigo_fuente\assets\bg_cont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4</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4008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LO QUE SE DECIDIÓ</a:t>
            </a:r>
            <a:endParaRPr lang="en-US" sz="1200" dirty="0"/>
          </a:p>
        </p:txBody>
      </p:sp>
      <p:sp>
        <p:nvSpPr>
          <p:cNvPr id="6" name="Text 3"/>
          <p:cNvSpPr/>
          <p:nvPr/>
        </p:nvSpPr>
        <p:spPr>
          <a:xfrm>
            <a:off x="777240" y="1005840"/>
            <a:ext cx="10607040" cy="82296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El correo se muda a un servidor dedicado</a:t>
            </a:r>
            <a:endParaRPr lang="en-US" sz="3400" dirty="0"/>
          </a:p>
        </p:txBody>
      </p:sp>
      <p:sp>
        <p:nvSpPr>
          <p:cNvPr id="7" name="Text 4"/>
          <p:cNvSpPr/>
          <p:nvPr/>
        </p:nvSpPr>
        <p:spPr>
          <a:xfrm>
            <a:off x="822960" y="1783080"/>
            <a:ext cx="10424160" cy="457200"/>
          </a:xfrm>
          <a:prstGeom prst="rect">
            <a:avLst/>
          </a:prstGeom>
          <a:noFill/>
          <a:ln/>
        </p:spPr>
        <p:txBody>
          <a:bodyPr wrap="square" lIns="0" tIns="0" rIns="0" bIns="0" rtlCol="0" anchor="ctr"/>
          <a:lstStyle/>
          <a:p>
            <a:pPr indent="0" marL="0">
              <a:buNone/>
            </a:pPr>
            <a:r>
              <a:rPr lang="en-US" sz="1500" dirty="0">
                <a:solidFill>
                  <a:srgbClr val="AFC3D8"/>
                </a:solidFill>
                <a:latin typeface="Arial" pitchFamily="34" charset="0"/>
                <a:ea typeface="Arial" pitchFamily="34" charset="-122"/>
                <a:cs typeface="Arial" pitchFamily="34" charset="-120"/>
              </a:rPr>
              <a:t>Hoy el correo comparte servidor con páginas web de otros clientes. Eso trae tres problemas que se resuelven al separarlo.</a:t>
            </a:r>
            <a:endParaRPr lang="en-US" sz="1500" dirty="0"/>
          </a:p>
        </p:txBody>
      </p:sp>
      <p:sp>
        <p:nvSpPr>
          <p:cNvPr id="8" name="Shape 5"/>
          <p:cNvSpPr/>
          <p:nvPr/>
        </p:nvSpPr>
        <p:spPr>
          <a:xfrm>
            <a:off x="822960" y="2377440"/>
            <a:ext cx="3429000" cy="3246120"/>
          </a:xfrm>
          <a:prstGeom prst="roundRect">
            <a:avLst>
              <a:gd name="adj" fmla="val 2817"/>
            </a:avLst>
          </a:prstGeom>
          <a:solidFill>
            <a:srgbClr val="10314F"/>
          </a:solidFill>
          <a:ln w="12700">
            <a:solidFill>
              <a:srgbClr val="2A4E74"/>
            </a:solidFill>
            <a:prstDash val="solid"/>
          </a:ln>
        </p:spPr>
      </p:sp>
      <p:sp>
        <p:nvSpPr>
          <p:cNvPr id="9" name="Shape 6"/>
          <p:cNvSpPr/>
          <p:nvPr/>
        </p:nvSpPr>
        <p:spPr>
          <a:xfrm>
            <a:off x="1207008" y="2642616"/>
            <a:ext cx="786384" cy="786384"/>
          </a:xfrm>
          <a:prstGeom prst="ellipse">
            <a:avLst/>
          </a:prstGeom>
          <a:solidFill>
            <a:srgbClr val="16406B"/>
          </a:solidFill>
          <a:ln/>
        </p:spPr>
      </p:sp>
      <p:pic>
        <p:nvPicPr>
          <p:cNvPr id="10" name="Image 1" descr="C:\Users\batul\Desktop\CAPACITACIONES\TENA - COOPAC\CORREO INSTITUCIONAL\codigo_fuente\assets\ic_send_F28C28.png">    </p:cNvPr>
          <p:cNvPicPr>
            <a:picLocks noChangeAspect="1"/>
          </p:cNvPicPr>
          <p:nvPr/>
        </p:nvPicPr>
        <p:blipFill>
          <a:blip r:embed="rId2"/>
          <a:stretch>
            <a:fillRect/>
          </a:stretch>
        </p:blipFill>
        <p:spPr>
          <a:xfrm>
            <a:off x="1395740" y="2831348"/>
            <a:ext cx="408920" cy="408920"/>
          </a:xfrm>
          <a:prstGeom prst="rect">
            <a:avLst/>
          </a:prstGeom>
        </p:spPr>
      </p:pic>
      <p:sp>
        <p:nvSpPr>
          <p:cNvPr id="11" name="Text 7"/>
          <p:cNvSpPr/>
          <p:nvPr/>
        </p:nvSpPr>
        <p:spPr>
          <a:xfrm>
            <a:off x="2121408" y="2761488"/>
            <a:ext cx="1965960" cy="548640"/>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Sus correos llegan</a:t>
            </a:r>
            <a:endParaRPr lang="en-US" sz="1450" dirty="0"/>
          </a:p>
        </p:txBody>
      </p:sp>
      <p:sp>
        <p:nvSpPr>
          <p:cNvPr id="12" name="Shape 8"/>
          <p:cNvSpPr/>
          <p:nvPr/>
        </p:nvSpPr>
        <p:spPr>
          <a:xfrm>
            <a:off x="1097280" y="3776472"/>
            <a:ext cx="118872" cy="118872"/>
          </a:xfrm>
          <a:prstGeom prst="ellipse">
            <a:avLst/>
          </a:prstGeom>
          <a:solidFill>
            <a:srgbClr val="F28C28"/>
          </a:solidFill>
          <a:ln/>
        </p:spPr>
      </p:sp>
      <p:sp>
        <p:nvSpPr>
          <p:cNvPr id="13" name="Text 9"/>
          <p:cNvSpPr/>
          <p:nvPr/>
        </p:nvSpPr>
        <p:spPr>
          <a:xfrm>
            <a:off x="1371600" y="3657600"/>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Hoy, si otro sitio del mismo servidor envía spam, la dirección IP entra en listas negras</a:t>
            </a:r>
            <a:endParaRPr lang="en-US" sz="1150" dirty="0"/>
          </a:p>
        </p:txBody>
      </p:sp>
      <p:sp>
        <p:nvSpPr>
          <p:cNvPr id="14" name="Shape 10"/>
          <p:cNvSpPr/>
          <p:nvPr/>
        </p:nvSpPr>
        <p:spPr>
          <a:xfrm>
            <a:off x="1097280" y="4398264"/>
            <a:ext cx="118872" cy="118872"/>
          </a:xfrm>
          <a:prstGeom prst="ellipse">
            <a:avLst/>
          </a:prstGeom>
          <a:solidFill>
            <a:srgbClr val="F28C28"/>
          </a:solidFill>
          <a:ln/>
        </p:spPr>
      </p:sp>
      <p:sp>
        <p:nvSpPr>
          <p:cNvPr id="15" name="Text 11"/>
          <p:cNvSpPr/>
          <p:nvPr/>
        </p:nvSpPr>
        <p:spPr>
          <a:xfrm>
            <a:off x="1371600" y="4279392"/>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Y el correo de la cooperativa cae en la bandeja de no deseados del socio</a:t>
            </a:r>
            <a:endParaRPr lang="en-US" sz="1150" dirty="0"/>
          </a:p>
        </p:txBody>
      </p:sp>
      <p:sp>
        <p:nvSpPr>
          <p:cNvPr id="16" name="Shape 12"/>
          <p:cNvSpPr/>
          <p:nvPr/>
        </p:nvSpPr>
        <p:spPr>
          <a:xfrm>
            <a:off x="1097280" y="5020056"/>
            <a:ext cx="118872" cy="118872"/>
          </a:xfrm>
          <a:prstGeom prst="ellipse">
            <a:avLst/>
          </a:prstGeom>
          <a:solidFill>
            <a:srgbClr val="F28C28"/>
          </a:solidFill>
          <a:ln/>
        </p:spPr>
      </p:sp>
      <p:sp>
        <p:nvSpPr>
          <p:cNvPr id="17" name="Text 13"/>
          <p:cNvSpPr/>
          <p:nvPr/>
        </p:nvSpPr>
        <p:spPr>
          <a:xfrm>
            <a:off x="1371600" y="4901184"/>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Un servidor dedicado solo hace correo: cuida esa reputación porque es su negocio</a:t>
            </a:r>
            <a:endParaRPr lang="en-US" sz="1150" dirty="0"/>
          </a:p>
        </p:txBody>
      </p:sp>
      <p:sp>
        <p:nvSpPr>
          <p:cNvPr id="18" name="Shape 14"/>
          <p:cNvSpPr/>
          <p:nvPr/>
        </p:nvSpPr>
        <p:spPr>
          <a:xfrm>
            <a:off x="4617720" y="2377440"/>
            <a:ext cx="3429000" cy="3246120"/>
          </a:xfrm>
          <a:prstGeom prst="roundRect">
            <a:avLst>
              <a:gd name="adj" fmla="val 2817"/>
            </a:avLst>
          </a:prstGeom>
          <a:solidFill>
            <a:srgbClr val="10314F"/>
          </a:solidFill>
          <a:ln w="12700">
            <a:solidFill>
              <a:srgbClr val="2A4E74"/>
            </a:solidFill>
            <a:prstDash val="solid"/>
          </a:ln>
        </p:spPr>
      </p:sp>
      <p:sp>
        <p:nvSpPr>
          <p:cNvPr id="19" name="Shape 15"/>
          <p:cNvSpPr/>
          <p:nvPr/>
        </p:nvSpPr>
        <p:spPr>
          <a:xfrm>
            <a:off x="5001768" y="2642616"/>
            <a:ext cx="786384" cy="786384"/>
          </a:xfrm>
          <a:prstGeom prst="ellipse">
            <a:avLst/>
          </a:prstGeom>
          <a:solidFill>
            <a:srgbClr val="16406B"/>
          </a:solidFill>
          <a:ln/>
        </p:spPr>
      </p:sp>
      <p:pic>
        <p:nvPicPr>
          <p:cNvPr id="20" name="Image 2" descr="C:\Users\batul\Desktop\CAPACITACIONES\TENA - COOPAC\CORREO INSTITUCIONAL\codigo_fuente\assets\ic_upload_F28C28.png">    </p:cNvPr>
          <p:cNvPicPr>
            <a:picLocks noChangeAspect="1"/>
          </p:cNvPicPr>
          <p:nvPr/>
        </p:nvPicPr>
        <p:blipFill>
          <a:blip r:embed="rId3"/>
          <a:stretch>
            <a:fillRect/>
          </a:stretch>
        </p:blipFill>
        <p:spPr>
          <a:xfrm>
            <a:off x="5190500" y="2831348"/>
            <a:ext cx="408920" cy="408920"/>
          </a:xfrm>
          <a:prstGeom prst="rect">
            <a:avLst/>
          </a:prstGeom>
        </p:spPr>
      </p:pic>
      <p:sp>
        <p:nvSpPr>
          <p:cNvPr id="21" name="Text 16"/>
          <p:cNvSpPr/>
          <p:nvPr/>
        </p:nvSpPr>
        <p:spPr>
          <a:xfrm>
            <a:off x="5916168" y="2761488"/>
            <a:ext cx="1965960" cy="548640"/>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El correo es la pieza que falta</a:t>
            </a:r>
            <a:endParaRPr lang="en-US" sz="1450" dirty="0"/>
          </a:p>
        </p:txBody>
      </p:sp>
      <p:sp>
        <p:nvSpPr>
          <p:cNvPr id="22" name="Shape 17"/>
          <p:cNvSpPr/>
          <p:nvPr/>
        </p:nvSpPr>
        <p:spPr>
          <a:xfrm>
            <a:off x="4892040" y="3776472"/>
            <a:ext cx="118872" cy="118872"/>
          </a:xfrm>
          <a:prstGeom prst="ellipse">
            <a:avLst/>
          </a:prstGeom>
          <a:solidFill>
            <a:srgbClr val="F28C28"/>
          </a:solidFill>
          <a:ln/>
        </p:spPr>
      </p:sp>
      <p:sp>
        <p:nvSpPr>
          <p:cNvPr id="23" name="Text 18"/>
          <p:cNvSpPr/>
          <p:nvPr/>
        </p:nvSpPr>
        <p:spPr>
          <a:xfrm>
            <a:off x="5166360" y="3657600"/>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La página web de la cooperativa ya se migró y se puso al día</a:t>
            </a:r>
            <a:endParaRPr lang="en-US" sz="1150" dirty="0"/>
          </a:p>
        </p:txBody>
      </p:sp>
      <p:sp>
        <p:nvSpPr>
          <p:cNvPr id="24" name="Shape 19"/>
          <p:cNvSpPr/>
          <p:nvPr/>
        </p:nvSpPr>
        <p:spPr>
          <a:xfrm>
            <a:off x="4892040" y="4398264"/>
            <a:ext cx="118872" cy="118872"/>
          </a:xfrm>
          <a:prstGeom prst="ellipse">
            <a:avLst/>
          </a:prstGeom>
          <a:solidFill>
            <a:srgbClr val="F28C28"/>
          </a:solidFill>
          <a:ln/>
        </p:spPr>
      </p:sp>
      <p:sp>
        <p:nvSpPr>
          <p:cNvPr id="25" name="Text 20"/>
          <p:cNvSpPr/>
          <p:nvPr/>
        </p:nvSpPr>
        <p:spPr>
          <a:xfrm>
            <a:off x="5166360" y="4279392"/>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El correo se quedó en la plataforma anterior, sin actualizar</a:t>
            </a:r>
            <a:endParaRPr lang="en-US" sz="1150" dirty="0"/>
          </a:p>
        </p:txBody>
      </p:sp>
      <p:sp>
        <p:nvSpPr>
          <p:cNvPr id="26" name="Shape 21"/>
          <p:cNvSpPr/>
          <p:nvPr/>
        </p:nvSpPr>
        <p:spPr>
          <a:xfrm>
            <a:off x="4892040" y="5020056"/>
            <a:ext cx="118872" cy="118872"/>
          </a:xfrm>
          <a:prstGeom prst="ellipse">
            <a:avLst/>
          </a:prstGeom>
          <a:solidFill>
            <a:srgbClr val="F28C28"/>
          </a:solidFill>
          <a:ln/>
        </p:spPr>
      </p:sp>
      <p:sp>
        <p:nvSpPr>
          <p:cNvPr id="27" name="Text 22"/>
          <p:cNvSpPr/>
          <p:nvPr/>
        </p:nvSpPr>
        <p:spPr>
          <a:xfrm>
            <a:off x="5166360" y="4901184"/>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Moverlo cierra un trabajo que empezó hace tiempo</a:t>
            </a:r>
            <a:endParaRPr lang="en-US" sz="1150" dirty="0"/>
          </a:p>
        </p:txBody>
      </p:sp>
      <p:sp>
        <p:nvSpPr>
          <p:cNvPr id="28" name="Shape 23"/>
          <p:cNvSpPr/>
          <p:nvPr/>
        </p:nvSpPr>
        <p:spPr>
          <a:xfrm>
            <a:off x="8412480" y="2377440"/>
            <a:ext cx="3429000" cy="3246120"/>
          </a:xfrm>
          <a:prstGeom prst="roundRect">
            <a:avLst>
              <a:gd name="adj" fmla="val 2817"/>
            </a:avLst>
          </a:prstGeom>
          <a:solidFill>
            <a:srgbClr val="10314F"/>
          </a:solidFill>
          <a:ln w="12700">
            <a:solidFill>
              <a:srgbClr val="2A4E74"/>
            </a:solidFill>
            <a:prstDash val="solid"/>
          </a:ln>
        </p:spPr>
      </p:sp>
      <p:sp>
        <p:nvSpPr>
          <p:cNvPr id="29" name="Shape 24"/>
          <p:cNvSpPr/>
          <p:nvPr/>
        </p:nvSpPr>
        <p:spPr>
          <a:xfrm>
            <a:off x="8796528" y="2642616"/>
            <a:ext cx="786384" cy="786384"/>
          </a:xfrm>
          <a:prstGeom prst="ellipse">
            <a:avLst/>
          </a:prstGeom>
          <a:solidFill>
            <a:srgbClr val="16406B"/>
          </a:solidFill>
          <a:ln/>
        </p:spPr>
      </p:sp>
      <p:pic>
        <p:nvPicPr>
          <p:cNvPr id="30" name="Image 3" descr="C:\Users\batul\Desktop\CAPACITACIONES\TENA - COOPAC\CORREO INSTITUCIONAL\codigo_fuente\assets\ic_shield_F28C28.png">    </p:cNvPr>
          <p:cNvPicPr>
            <a:picLocks noChangeAspect="1"/>
          </p:cNvPicPr>
          <p:nvPr/>
        </p:nvPicPr>
        <p:blipFill>
          <a:blip r:embed="rId4"/>
          <a:stretch>
            <a:fillRect/>
          </a:stretch>
        </p:blipFill>
        <p:spPr>
          <a:xfrm>
            <a:off x="8985260" y="2831348"/>
            <a:ext cx="408920" cy="408920"/>
          </a:xfrm>
          <a:prstGeom prst="rect">
            <a:avLst/>
          </a:prstGeom>
        </p:spPr>
      </p:pic>
      <p:sp>
        <p:nvSpPr>
          <p:cNvPr id="31" name="Text 25"/>
          <p:cNvSpPr/>
          <p:nvPr/>
        </p:nvSpPr>
        <p:spPr>
          <a:xfrm>
            <a:off x="9710928" y="2761488"/>
            <a:ext cx="1965960" cy="548640"/>
          </a:xfrm>
          <a:prstGeom prst="rect">
            <a:avLst/>
          </a:prstGeom>
          <a:noFill/>
          <a:ln/>
        </p:spPr>
        <p:txBody>
          <a:bodyPr wrap="square" lIns="0" tIns="0" rIns="0" bIns="0" rtlCol="0" anchor="ctr"/>
          <a:lstStyle/>
          <a:p>
            <a:pPr indent="0" marL="0">
              <a:buNone/>
            </a:pPr>
            <a:r>
              <a:rPr lang="en-US" sz="1450" b="1" dirty="0">
                <a:solidFill>
                  <a:srgbClr val="FFFFFF"/>
                </a:solidFill>
                <a:latin typeface="Arial" pitchFamily="34" charset="0"/>
                <a:ea typeface="Arial" pitchFamily="34" charset="-122"/>
                <a:cs typeface="Arial" pitchFamily="34" charset="-120"/>
              </a:rPr>
              <a:t>Nadie puede suplantar el dominio</a:t>
            </a:r>
            <a:endParaRPr lang="en-US" sz="1450" dirty="0"/>
          </a:p>
        </p:txBody>
      </p:sp>
      <p:sp>
        <p:nvSpPr>
          <p:cNvPr id="32" name="Shape 26"/>
          <p:cNvSpPr/>
          <p:nvPr/>
        </p:nvSpPr>
        <p:spPr>
          <a:xfrm>
            <a:off x="8686800" y="3776472"/>
            <a:ext cx="118872" cy="118872"/>
          </a:xfrm>
          <a:prstGeom prst="ellipse">
            <a:avLst/>
          </a:prstGeom>
          <a:solidFill>
            <a:srgbClr val="F28C28"/>
          </a:solidFill>
          <a:ln/>
        </p:spPr>
      </p:sp>
      <p:sp>
        <p:nvSpPr>
          <p:cNvPr id="33" name="Text 27"/>
          <p:cNvSpPr/>
          <p:nvPr/>
        </p:nvSpPr>
        <p:spPr>
          <a:xfrm>
            <a:off x="8961120" y="3657600"/>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Se configuran los tres registros que autentican al remitente</a:t>
            </a:r>
            <a:endParaRPr lang="en-US" sz="1150" dirty="0"/>
          </a:p>
        </p:txBody>
      </p:sp>
      <p:sp>
        <p:nvSpPr>
          <p:cNvPr id="34" name="Shape 28"/>
          <p:cNvSpPr/>
          <p:nvPr/>
        </p:nvSpPr>
        <p:spPr>
          <a:xfrm>
            <a:off x="8686800" y="4398264"/>
            <a:ext cx="118872" cy="118872"/>
          </a:xfrm>
          <a:prstGeom prst="ellipse">
            <a:avLst/>
          </a:prstGeom>
          <a:solidFill>
            <a:srgbClr val="F28C28"/>
          </a:solidFill>
          <a:ln/>
        </p:spPr>
      </p:sp>
      <p:sp>
        <p:nvSpPr>
          <p:cNvPr id="35" name="Text 29"/>
          <p:cNvSpPr/>
          <p:nvPr/>
        </p:nvSpPr>
        <p:spPr>
          <a:xfrm>
            <a:off x="8961120" y="4279392"/>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Sin ellos, cualquiera puede enviar correos que aparenten venir de @coopac.fin.ec</a:t>
            </a:r>
            <a:endParaRPr lang="en-US" sz="1150" dirty="0"/>
          </a:p>
        </p:txBody>
      </p:sp>
      <p:sp>
        <p:nvSpPr>
          <p:cNvPr id="36" name="Shape 30"/>
          <p:cNvSpPr/>
          <p:nvPr/>
        </p:nvSpPr>
        <p:spPr>
          <a:xfrm>
            <a:off x="8686800" y="5020056"/>
            <a:ext cx="118872" cy="118872"/>
          </a:xfrm>
          <a:prstGeom prst="ellipse">
            <a:avLst/>
          </a:prstGeom>
          <a:solidFill>
            <a:srgbClr val="F28C28"/>
          </a:solidFill>
          <a:ln/>
        </p:spPr>
      </p:sp>
      <p:sp>
        <p:nvSpPr>
          <p:cNvPr id="37" name="Text 31"/>
          <p:cNvSpPr/>
          <p:nvPr/>
        </p:nvSpPr>
        <p:spPr>
          <a:xfrm>
            <a:off x="8961120" y="4901184"/>
            <a:ext cx="2697480" cy="621792"/>
          </a:xfrm>
          <a:prstGeom prst="rect">
            <a:avLst/>
          </a:prstGeom>
          <a:noFill/>
          <a:ln/>
        </p:spPr>
        <p:txBody>
          <a:bodyPr wrap="square" lIns="0" tIns="0" rIns="0" bIns="0" rtlCol="0" anchor="t"/>
          <a:lstStyle/>
          <a:p>
            <a:pPr indent="0" marL="0">
              <a:buNone/>
            </a:pPr>
            <a:r>
              <a:rPr lang="en-US" sz="1150" dirty="0">
                <a:solidFill>
                  <a:srgbClr val="FFFFFF"/>
                </a:solidFill>
                <a:latin typeface="Arial" pitchFamily="34" charset="0"/>
                <a:ea typeface="Arial" pitchFamily="34" charset="-122"/>
                <a:cs typeface="Arial" pitchFamily="34" charset="-120"/>
              </a:rPr>
              <a:t>Para una cooperativa eso es riesgo de fraude al socio</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C:\Users\batul\Desktop\CAPACITACIONES\TENA - COOPAC\CORREO INSTITUCIONAL\codigo_fuente\assets\bg_acc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5</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8580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CÓMO SERÁ SU DIRECCIÓN</a:t>
            </a:r>
            <a:endParaRPr lang="en-US" sz="1200" dirty="0"/>
          </a:p>
        </p:txBody>
      </p:sp>
      <p:sp>
        <p:nvSpPr>
          <p:cNvPr id="6" name="Text 3"/>
          <p:cNvSpPr/>
          <p:nvPr/>
        </p:nvSpPr>
        <p:spPr>
          <a:xfrm>
            <a:off x="777240" y="1051560"/>
            <a:ext cx="10607040" cy="82296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Nombre y apellido, sin abreviar</a:t>
            </a:r>
            <a:endParaRPr lang="en-US" sz="3600" dirty="0"/>
          </a:p>
        </p:txBody>
      </p:sp>
      <p:sp>
        <p:nvSpPr>
          <p:cNvPr id="7" name="Shape 4"/>
          <p:cNvSpPr/>
          <p:nvPr/>
        </p:nvSpPr>
        <p:spPr>
          <a:xfrm>
            <a:off x="2194560" y="2057400"/>
            <a:ext cx="7772400" cy="1188720"/>
          </a:xfrm>
          <a:prstGeom prst="roundRect">
            <a:avLst>
              <a:gd name="adj" fmla="val 7692"/>
            </a:avLst>
          </a:prstGeom>
          <a:solidFill>
            <a:srgbClr val="16406B"/>
          </a:solidFill>
          <a:ln w="12700">
            <a:solidFill>
              <a:srgbClr val="2A4E74"/>
            </a:solidFill>
            <a:prstDash val="solid"/>
          </a:ln>
        </p:spPr>
      </p:sp>
      <p:sp>
        <p:nvSpPr>
          <p:cNvPr id="8" name="Text 5"/>
          <p:cNvSpPr/>
          <p:nvPr/>
        </p:nvSpPr>
        <p:spPr>
          <a:xfrm>
            <a:off x="2194560" y="2240280"/>
            <a:ext cx="7772400" cy="502920"/>
          </a:xfrm>
          <a:prstGeom prst="rect">
            <a:avLst/>
          </a:prstGeom>
          <a:noFill/>
          <a:ln/>
        </p:spPr>
        <p:txBody>
          <a:bodyPr wrap="square" lIns="0" tIns="0" rIns="0" bIns="0" rtlCol="0" anchor="ctr"/>
          <a:lstStyle/>
          <a:p>
            <a:pPr algn="ctr" indent="0" marL="0">
              <a:buNone/>
            </a:pPr>
            <a:r>
              <a:rPr lang="en-US" sz="2600" b="1" dirty="0">
                <a:solidFill>
                  <a:srgbClr val="F28C28"/>
                </a:solidFill>
                <a:latin typeface="Consolas" pitchFamily="34" charset="0"/>
                <a:ea typeface="Consolas" pitchFamily="34" charset="-122"/>
                <a:cs typeface="Consolas" pitchFamily="34" charset="-120"/>
              </a:rPr>
              <a:t>nombre.apellido@coopac.fin.ec</a:t>
            </a:r>
            <a:endParaRPr lang="en-US" sz="2600" dirty="0"/>
          </a:p>
        </p:txBody>
      </p:sp>
      <p:sp>
        <p:nvSpPr>
          <p:cNvPr id="9" name="Text 6"/>
          <p:cNvSpPr/>
          <p:nvPr/>
        </p:nvSpPr>
        <p:spPr>
          <a:xfrm>
            <a:off x="2194560" y="2761488"/>
            <a:ext cx="7772400" cy="320040"/>
          </a:xfrm>
          <a:prstGeom prst="rect">
            <a:avLst/>
          </a:prstGeom>
          <a:noFill/>
          <a:ln/>
        </p:spPr>
        <p:txBody>
          <a:bodyPr wrap="square" lIns="0" tIns="0" rIns="0" bIns="0" rtlCol="0" anchor="ctr"/>
          <a:lstStyle/>
          <a:p>
            <a:pPr algn="ctr" indent="0" marL="0">
              <a:buNone/>
            </a:pPr>
            <a:r>
              <a:rPr lang="en-US" sz="1250" dirty="0">
                <a:solidFill>
                  <a:srgbClr val="AFC3D8"/>
                </a:solidFill>
                <a:latin typeface="Arial" pitchFamily="34" charset="0"/>
                <a:ea typeface="Arial" pitchFamily="34" charset="-122"/>
                <a:cs typeface="Arial" pitchFamily="34" charset="-120"/>
              </a:rPr>
              <a:t>Su primer nombre, un punto y su primer apellido</a:t>
            </a:r>
            <a:endParaRPr lang="en-US" sz="1250" dirty="0"/>
          </a:p>
        </p:txBody>
      </p:sp>
      <p:sp>
        <p:nvSpPr>
          <p:cNvPr id="10" name="Shape 7"/>
          <p:cNvSpPr/>
          <p:nvPr/>
        </p:nvSpPr>
        <p:spPr>
          <a:xfrm>
            <a:off x="1371600" y="3566160"/>
            <a:ext cx="4480560" cy="1234440"/>
          </a:xfrm>
          <a:prstGeom prst="roundRect">
            <a:avLst>
              <a:gd name="adj" fmla="val 7407"/>
            </a:avLst>
          </a:prstGeom>
          <a:solidFill>
            <a:srgbClr val="10314F"/>
          </a:solidFill>
          <a:ln w="12700">
            <a:solidFill>
              <a:srgbClr val="2A4E74"/>
            </a:solidFill>
            <a:prstDash val="solid"/>
          </a:ln>
        </p:spPr>
      </p:sp>
      <p:sp>
        <p:nvSpPr>
          <p:cNvPr id="11" name="Text 8"/>
          <p:cNvSpPr/>
          <p:nvPr/>
        </p:nvSpPr>
        <p:spPr>
          <a:xfrm>
            <a:off x="1627632" y="3675888"/>
            <a:ext cx="1828800" cy="274320"/>
          </a:xfrm>
          <a:prstGeom prst="rect">
            <a:avLst/>
          </a:prstGeom>
          <a:noFill/>
          <a:ln/>
        </p:spPr>
        <p:txBody>
          <a:bodyPr wrap="square" lIns="0" tIns="0" rIns="0" bIns="0" rtlCol="0" anchor="ctr"/>
          <a:lstStyle/>
          <a:p>
            <a:pPr indent="0" marL="0">
              <a:buNone/>
            </a:pPr>
            <a:r>
              <a:rPr lang="en-US" sz="1050" b="1" spc="200" kern="0" dirty="0">
                <a:solidFill>
                  <a:srgbClr val="AFC3D8"/>
                </a:solidFill>
                <a:latin typeface="Arial" pitchFamily="34" charset="0"/>
                <a:ea typeface="Arial" pitchFamily="34" charset="-122"/>
                <a:cs typeface="Arial" pitchFamily="34" charset="-120"/>
              </a:rPr>
              <a:t>Antes</a:t>
            </a:r>
            <a:endParaRPr lang="en-US" sz="1050" dirty="0"/>
          </a:p>
        </p:txBody>
      </p:sp>
      <p:sp>
        <p:nvSpPr>
          <p:cNvPr id="12" name="Text 9"/>
          <p:cNvSpPr/>
          <p:nvPr/>
        </p:nvSpPr>
        <p:spPr>
          <a:xfrm>
            <a:off x="1627632" y="3986784"/>
            <a:ext cx="4023360" cy="365760"/>
          </a:xfrm>
          <a:prstGeom prst="rect">
            <a:avLst/>
          </a:prstGeom>
          <a:noFill/>
          <a:ln/>
        </p:spPr>
        <p:txBody>
          <a:bodyPr wrap="square" lIns="0" tIns="0" rIns="0" bIns="0" rtlCol="0" anchor="ctr"/>
          <a:lstStyle/>
          <a:p>
            <a:pPr indent="0" marL="0">
              <a:buNone/>
            </a:pPr>
            <a:r>
              <a:rPr lang="en-US" sz="1450" b="1" dirty="0">
                <a:solidFill>
                  <a:srgbClr val="F87171"/>
                </a:solidFill>
                <a:latin typeface="Consolas" pitchFamily="34" charset="0"/>
                <a:ea typeface="Consolas" pitchFamily="34" charset="-122"/>
                <a:cs typeface="Consolas" pitchFamily="34" charset="-120"/>
              </a:rPr>
              <a:t>mortega@coopac.fin.ec</a:t>
            </a:r>
            <a:endParaRPr lang="en-US" sz="1450" dirty="0"/>
          </a:p>
        </p:txBody>
      </p:sp>
      <p:sp>
        <p:nvSpPr>
          <p:cNvPr id="13" name="Text 10"/>
          <p:cNvSpPr/>
          <p:nvPr/>
        </p:nvSpPr>
        <p:spPr>
          <a:xfrm>
            <a:off x="1627632" y="4370832"/>
            <a:ext cx="4023360" cy="292608"/>
          </a:xfrm>
          <a:prstGeom prst="rect">
            <a:avLst/>
          </a:prstGeom>
          <a:noFill/>
          <a:ln/>
        </p:spPr>
        <p:txBody>
          <a:bodyPr wrap="square" lIns="0" tIns="0" rIns="0" bIns="0" rtlCol="0" anchor="ctr"/>
          <a:lstStyle/>
          <a:p>
            <a:pPr indent="0" marL="0">
              <a:buNone/>
            </a:pPr>
            <a:r>
              <a:rPr lang="en-US" sz="1150" dirty="0">
                <a:solidFill>
                  <a:srgbClr val="AFC3D8"/>
                </a:solidFill>
                <a:latin typeface="Arial" pitchFamily="34" charset="0"/>
                <a:ea typeface="Arial" pitchFamily="34" charset="-122"/>
                <a:cs typeface="Arial" pitchFamily="34" charset="-120"/>
              </a:rPr>
              <a:t>Nadie sabe quién es</a:t>
            </a:r>
            <a:endParaRPr lang="en-US" sz="1150" dirty="0"/>
          </a:p>
        </p:txBody>
      </p:sp>
      <p:sp>
        <p:nvSpPr>
          <p:cNvPr id="14" name="Shape 11"/>
          <p:cNvSpPr/>
          <p:nvPr/>
        </p:nvSpPr>
        <p:spPr>
          <a:xfrm>
            <a:off x="6309360" y="3566160"/>
            <a:ext cx="4480560" cy="1234440"/>
          </a:xfrm>
          <a:prstGeom prst="roundRect">
            <a:avLst>
              <a:gd name="adj" fmla="val 7407"/>
            </a:avLst>
          </a:prstGeom>
          <a:solidFill>
            <a:srgbClr val="10314F"/>
          </a:solidFill>
          <a:ln w="12700">
            <a:solidFill>
              <a:srgbClr val="2A4E74"/>
            </a:solidFill>
            <a:prstDash val="solid"/>
          </a:ln>
        </p:spPr>
      </p:sp>
      <p:sp>
        <p:nvSpPr>
          <p:cNvPr id="15" name="Text 12"/>
          <p:cNvSpPr/>
          <p:nvPr/>
        </p:nvSpPr>
        <p:spPr>
          <a:xfrm>
            <a:off x="6565392" y="3675888"/>
            <a:ext cx="1828800" cy="274320"/>
          </a:xfrm>
          <a:prstGeom prst="rect">
            <a:avLst/>
          </a:prstGeom>
          <a:noFill/>
          <a:ln/>
        </p:spPr>
        <p:txBody>
          <a:bodyPr wrap="square" lIns="0" tIns="0" rIns="0" bIns="0" rtlCol="0" anchor="ctr"/>
          <a:lstStyle/>
          <a:p>
            <a:pPr indent="0" marL="0">
              <a:buNone/>
            </a:pPr>
            <a:r>
              <a:rPr lang="en-US" sz="1050" b="1" spc="200" kern="0" dirty="0">
                <a:solidFill>
                  <a:srgbClr val="AFC3D8"/>
                </a:solidFill>
                <a:latin typeface="Arial" pitchFamily="34" charset="0"/>
                <a:ea typeface="Arial" pitchFamily="34" charset="-122"/>
                <a:cs typeface="Arial" pitchFamily="34" charset="-120"/>
              </a:rPr>
              <a:t>Ahora</a:t>
            </a:r>
            <a:endParaRPr lang="en-US" sz="1050" dirty="0"/>
          </a:p>
        </p:txBody>
      </p:sp>
      <p:sp>
        <p:nvSpPr>
          <p:cNvPr id="16" name="Text 13"/>
          <p:cNvSpPr/>
          <p:nvPr/>
        </p:nvSpPr>
        <p:spPr>
          <a:xfrm>
            <a:off x="6565392" y="3986784"/>
            <a:ext cx="4023360" cy="365760"/>
          </a:xfrm>
          <a:prstGeom prst="rect">
            <a:avLst/>
          </a:prstGeom>
          <a:noFill/>
          <a:ln/>
        </p:spPr>
        <p:txBody>
          <a:bodyPr wrap="square" lIns="0" tIns="0" rIns="0" bIns="0" rtlCol="0" anchor="ctr"/>
          <a:lstStyle/>
          <a:p>
            <a:pPr indent="0" marL="0">
              <a:buNone/>
            </a:pPr>
            <a:r>
              <a:rPr lang="en-US" sz="1450" b="1" dirty="0">
                <a:solidFill>
                  <a:srgbClr val="34D399"/>
                </a:solidFill>
                <a:latin typeface="Consolas" pitchFamily="34" charset="0"/>
                <a:ea typeface="Consolas" pitchFamily="34" charset="-122"/>
                <a:cs typeface="Consolas" pitchFamily="34" charset="-120"/>
              </a:rPr>
              <a:t>martha.ortega@coopac.fin.ec</a:t>
            </a:r>
            <a:endParaRPr lang="en-US" sz="1450" dirty="0"/>
          </a:p>
        </p:txBody>
      </p:sp>
      <p:sp>
        <p:nvSpPr>
          <p:cNvPr id="17" name="Text 14"/>
          <p:cNvSpPr/>
          <p:nvPr/>
        </p:nvSpPr>
        <p:spPr>
          <a:xfrm>
            <a:off x="6565392" y="4370832"/>
            <a:ext cx="4023360" cy="292608"/>
          </a:xfrm>
          <a:prstGeom prst="rect">
            <a:avLst/>
          </a:prstGeom>
          <a:noFill/>
          <a:ln/>
        </p:spPr>
        <p:txBody>
          <a:bodyPr wrap="square" lIns="0" tIns="0" rIns="0" bIns="0" rtlCol="0" anchor="ctr"/>
          <a:lstStyle/>
          <a:p>
            <a:pPr indent="0" marL="0">
              <a:buNone/>
            </a:pPr>
            <a:r>
              <a:rPr lang="en-US" sz="1150" dirty="0">
                <a:solidFill>
                  <a:srgbClr val="AFC3D8"/>
                </a:solidFill>
                <a:latin typeface="Arial" pitchFamily="34" charset="0"/>
                <a:ea typeface="Arial" pitchFamily="34" charset="-122"/>
                <a:cs typeface="Arial" pitchFamily="34" charset="-120"/>
              </a:rPr>
              <a:t>El socio lee un nombre</a:t>
            </a:r>
            <a:endParaRPr lang="en-US" sz="1150" dirty="0"/>
          </a:p>
        </p:txBody>
      </p:sp>
      <p:sp>
        <p:nvSpPr>
          <p:cNvPr id="18" name="Shape 15"/>
          <p:cNvSpPr/>
          <p:nvPr/>
        </p:nvSpPr>
        <p:spPr>
          <a:xfrm>
            <a:off x="1371600" y="4983480"/>
            <a:ext cx="9418320" cy="914400"/>
          </a:xfrm>
          <a:prstGeom prst="roundRect">
            <a:avLst>
              <a:gd name="adj" fmla="val 10000"/>
            </a:avLst>
          </a:prstGeom>
          <a:solidFill>
            <a:srgbClr val="16406B"/>
          </a:solidFill>
          <a:ln w="12700">
            <a:solidFill>
              <a:srgbClr val="2A4E74"/>
            </a:solidFill>
            <a:prstDash val="solid"/>
          </a:ln>
        </p:spPr>
      </p:sp>
      <p:sp>
        <p:nvSpPr>
          <p:cNvPr id="19" name="Text 16"/>
          <p:cNvSpPr/>
          <p:nvPr/>
        </p:nvSpPr>
        <p:spPr>
          <a:xfrm>
            <a:off x="1691640" y="4983480"/>
            <a:ext cx="8778240" cy="914400"/>
          </a:xfrm>
          <a:prstGeom prst="rect">
            <a:avLst/>
          </a:prstGeom>
          <a:noFill/>
          <a:ln/>
        </p:spPr>
        <p:txBody>
          <a:bodyPr wrap="square" lIns="0" tIns="0" rIns="0" bIns="0" rtlCol="0" anchor="ctr"/>
          <a:lstStyle/>
          <a:p>
            <a:pPr indent="0" marL="0">
              <a:buNone/>
            </a:pPr>
            <a:r>
              <a:rPr lang="en-US" sz="1350" b="1" dirty="0">
                <a:solidFill>
                  <a:srgbClr val="F28C28"/>
                </a:solidFill>
                <a:latin typeface="Arial" pitchFamily="34" charset="0"/>
                <a:ea typeface="Arial" pitchFamily="34" charset="-122"/>
                <a:cs typeface="Arial" pitchFamily="34" charset="-120"/>
              </a:rPr>
              <a:t>Un detalle que importa:  </a:t>
            </a:r>
            <a:pPr indent="0" marL="0">
              <a:buNone/>
            </a:pPr>
            <a:r>
              <a:rPr lang="en-US" sz="1350" dirty="0">
                <a:solidFill>
                  <a:srgbClr val="FFFFFF"/>
                </a:solidFill>
                <a:latin typeface="Arial" pitchFamily="34" charset="0"/>
                <a:ea typeface="Arial" pitchFamily="34" charset="-122"/>
                <a:cs typeface="Arial" pitchFamily="34" charset="-120"/>
              </a:rPr>
              <a:t>hoy hay dos compañeras con el mismo buzón «mhurtado» y no sabemos de quién es. Con el nombre completo eso no vuelve a pasar.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C:\Users\batul\Desktop\CAPACITACIONES\TENA - COOPAC\CORREO INSTITUCIONAL\codigo_fuente\assets\bg_cont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6</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4008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LA REGLA QUE VAMOS A SEGUIR</a:t>
            </a:r>
            <a:endParaRPr lang="en-US" sz="1200" dirty="0"/>
          </a:p>
        </p:txBody>
      </p:sp>
      <p:sp>
        <p:nvSpPr>
          <p:cNvPr id="6" name="Text 3"/>
          <p:cNvSpPr/>
          <p:nvPr/>
        </p:nvSpPr>
        <p:spPr>
          <a:xfrm>
            <a:off x="777240" y="1005840"/>
            <a:ext cx="10607040" cy="82296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Hay dos tipos de correo y hacen falta los dos</a:t>
            </a:r>
            <a:endParaRPr lang="en-US" sz="3400" dirty="0"/>
          </a:p>
        </p:txBody>
      </p:sp>
      <p:sp>
        <p:nvSpPr>
          <p:cNvPr id="7" name="Shape 4"/>
          <p:cNvSpPr/>
          <p:nvPr/>
        </p:nvSpPr>
        <p:spPr>
          <a:xfrm>
            <a:off x="822960" y="1965960"/>
            <a:ext cx="5120640" cy="3291840"/>
          </a:xfrm>
          <a:prstGeom prst="roundRect">
            <a:avLst>
              <a:gd name="adj" fmla="val 2778"/>
            </a:avLst>
          </a:prstGeom>
          <a:solidFill>
            <a:srgbClr val="10314F"/>
          </a:solidFill>
          <a:ln w="12700">
            <a:solidFill>
              <a:srgbClr val="2A4E74"/>
            </a:solidFill>
            <a:prstDash val="solid"/>
          </a:ln>
        </p:spPr>
      </p:sp>
      <p:sp>
        <p:nvSpPr>
          <p:cNvPr id="8" name="Shape 5"/>
          <p:cNvSpPr/>
          <p:nvPr/>
        </p:nvSpPr>
        <p:spPr>
          <a:xfrm>
            <a:off x="1161288" y="2240280"/>
            <a:ext cx="822960" cy="822960"/>
          </a:xfrm>
          <a:prstGeom prst="ellipse">
            <a:avLst/>
          </a:prstGeom>
          <a:solidFill>
            <a:srgbClr val="16406B"/>
          </a:solidFill>
          <a:ln/>
        </p:spPr>
      </p:sp>
      <p:pic>
        <p:nvPicPr>
          <p:cNvPr id="9" name="Image 1" descr="C:\Users\batul\Desktop\CAPACITACIONES\TENA - COOPAC\CORREO INSTITUCIONAL\codigo_fuente\assets\ic_users_F28C28.png">    </p:cNvPr>
          <p:cNvPicPr>
            <a:picLocks noChangeAspect="1"/>
          </p:cNvPicPr>
          <p:nvPr/>
        </p:nvPicPr>
        <p:blipFill>
          <a:blip r:embed="rId2"/>
          <a:stretch>
            <a:fillRect/>
          </a:stretch>
        </p:blipFill>
        <p:spPr>
          <a:xfrm>
            <a:off x="1358798" y="2437790"/>
            <a:ext cx="427939" cy="427939"/>
          </a:xfrm>
          <a:prstGeom prst="rect">
            <a:avLst/>
          </a:prstGeom>
        </p:spPr>
      </p:pic>
      <p:sp>
        <p:nvSpPr>
          <p:cNvPr id="10" name="Text 6"/>
          <p:cNvSpPr/>
          <p:nvPr/>
        </p:nvSpPr>
        <p:spPr>
          <a:xfrm>
            <a:off x="2121408" y="2331720"/>
            <a:ext cx="3657600" cy="384048"/>
          </a:xfrm>
          <a:prstGeom prst="rect">
            <a:avLst/>
          </a:prstGeom>
          <a:noFill/>
          <a:ln/>
        </p:spPr>
        <p:txBody>
          <a:bodyPr wrap="square" lIns="0" tIns="0" rIns="0" bIns="0" rtlCol="0" anchor="ctr"/>
          <a:lstStyle/>
          <a:p>
            <a:pPr indent="0" marL="0">
              <a:buNone/>
            </a:pPr>
            <a:r>
              <a:rPr lang="en-US" sz="1800" b="1" dirty="0">
                <a:solidFill>
                  <a:srgbClr val="F28C28"/>
                </a:solidFill>
                <a:latin typeface="Arial" pitchFamily="34" charset="0"/>
                <a:ea typeface="Arial" pitchFamily="34" charset="-122"/>
                <a:cs typeface="Arial" pitchFamily="34" charset="-120"/>
              </a:rPr>
              <a:t>De persona</a:t>
            </a:r>
            <a:endParaRPr lang="en-US" sz="1800" dirty="0"/>
          </a:p>
        </p:txBody>
      </p:sp>
      <p:sp>
        <p:nvSpPr>
          <p:cNvPr id="11" name="Text 7"/>
          <p:cNvSpPr/>
          <p:nvPr/>
        </p:nvSpPr>
        <p:spPr>
          <a:xfrm>
            <a:off x="2121408" y="2752344"/>
            <a:ext cx="3657600" cy="320040"/>
          </a:xfrm>
          <a:prstGeom prst="rect">
            <a:avLst/>
          </a:prstGeom>
          <a:noFill/>
          <a:ln/>
        </p:spPr>
        <p:txBody>
          <a:bodyPr wrap="square" lIns="0" tIns="0" rIns="0" bIns="0" rtlCol="0" anchor="ctr"/>
          <a:lstStyle/>
          <a:p>
            <a:pPr indent="0" marL="0">
              <a:buNone/>
            </a:pPr>
            <a:r>
              <a:rPr lang="en-US" sz="1300" dirty="0">
                <a:solidFill>
                  <a:srgbClr val="AFC3D8"/>
                </a:solidFill>
                <a:latin typeface="Consolas" pitchFamily="34" charset="0"/>
                <a:ea typeface="Consolas" pitchFamily="34" charset="-122"/>
                <a:cs typeface="Consolas" pitchFamily="34" charset="-120"/>
              </a:rPr>
              <a:t>nombre.apellido@</a:t>
            </a:r>
            <a:endParaRPr lang="en-US" sz="1300" dirty="0"/>
          </a:p>
        </p:txBody>
      </p:sp>
      <p:sp>
        <p:nvSpPr>
          <p:cNvPr id="12" name="Shape 8"/>
          <p:cNvSpPr/>
          <p:nvPr/>
        </p:nvSpPr>
        <p:spPr>
          <a:xfrm>
            <a:off x="1115568" y="3456432"/>
            <a:ext cx="118872" cy="118872"/>
          </a:xfrm>
          <a:prstGeom prst="ellipse">
            <a:avLst/>
          </a:prstGeom>
          <a:solidFill>
            <a:srgbClr val="F28C28"/>
          </a:solidFill>
          <a:ln/>
        </p:spPr>
      </p:sp>
      <p:sp>
        <p:nvSpPr>
          <p:cNvPr id="13" name="Text 9"/>
          <p:cNvSpPr/>
          <p:nvPr/>
        </p:nvSpPr>
        <p:spPr>
          <a:xfrm>
            <a:off x="1389888" y="33375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Para su trabajo del día a día</a:t>
            </a:r>
            <a:endParaRPr lang="en-US" sz="1250" dirty="0"/>
          </a:p>
        </p:txBody>
      </p:sp>
      <p:sp>
        <p:nvSpPr>
          <p:cNvPr id="14" name="Shape 10"/>
          <p:cNvSpPr/>
          <p:nvPr/>
        </p:nvSpPr>
        <p:spPr>
          <a:xfrm>
            <a:off x="1115568" y="3913632"/>
            <a:ext cx="118872" cy="118872"/>
          </a:xfrm>
          <a:prstGeom prst="ellipse">
            <a:avLst/>
          </a:prstGeom>
          <a:solidFill>
            <a:srgbClr val="F28C28"/>
          </a:solidFill>
          <a:ln/>
        </p:spPr>
      </p:sp>
      <p:sp>
        <p:nvSpPr>
          <p:cNvPr id="15" name="Text 11"/>
          <p:cNvSpPr/>
          <p:nvPr/>
        </p:nvSpPr>
        <p:spPr>
          <a:xfrm>
            <a:off x="1389888" y="37947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El socio conversa con usted, no con un buzón</a:t>
            </a:r>
            <a:endParaRPr lang="en-US" sz="1250" dirty="0"/>
          </a:p>
        </p:txBody>
      </p:sp>
      <p:sp>
        <p:nvSpPr>
          <p:cNvPr id="16" name="Shape 12"/>
          <p:cNvSpPr/>
          <p:nvPr/>
        </p:nvSpPr>
        <p:spPr>
          <a:xfrm>
            <a:off x="1115568" y="4370832"/>
            <a:ext cx="118872" cy="118872"/>
          </a:xfrm>
          <a:prstGeom prst="ellipse">
            <a:avLst/>
          </a:prstGeom>
          <a:solidFill>
            <a:srgbClr val="F28C28"/>
          </a:solidFill>
          <a:ln/>
        </p:spPr>
      </p:sp>
      <p:sp>
        <p:nvSpPr>
          <p:cNvPr id="17" name="Text 13"/>
          <p:cNvSpPr/>
          <p:nvPr/>
        </p:nvSpPr>
        <p:spPr>
          <a:xfrm>
            <a:off x="1389888" y="42519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Queda claro quién dijo qué: eso lo pide el control</a:t>
            </a:r>
            <a:endParaRPr lang="en-US" sz="1250" dirty="0"/>
          </a:p>
        </p:txBody>
      </p:sp>
      <p:sp>
        <p:nvSpPr>
          <p:cNvPr id="18" name="Shape 14"/>
          <p:cNvSpPr/>
          <p:nvPr/>
        </p:nvSpPr>
        <p:spPr>
          <a:xfrm>
            <a:off x="1115568" y="4828032"/>
            <a:ext cx="118872" cy="118872"/>
          </a:xfrm>
          <a:prstGeom prst="ellipse">
            <a:avLst/>
          </a:prstGeom>
          <a:solidFill>
            <a:srgbClr val="F28C28"/>
          </a:solidFill>
          <a:ln/>
        </p:spPr>
      </p:sp>
      <p:sp>
        <p:nvSpPr>
          <p:cNvPr id="19" name="Text 15"/>
          <p:cNvSpPr/>
          <p:nvPr/>
        </p:nvSpPr>
        <p:spPr>
          <a:xfrm>
            <a:off x="1389888" y="47091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Lo que usted firma lleva su nombre</a:t>
            </a:r>
            <a:endParaRPr lang="en-US" sz="1250" dirty="0"/>
          </a:p>
        </p:txBody>
      </p:sp>
      <p:sp>
        <p:nvSpPr>
          <p:cNvPr id="20" name="Shape 16"/>
          <p:cNvSpPr/>
          <p:nvPr/>
        </p:nvSpPr>
        <p:spPr>
          <a:xfrm>
            <a:off x="6400800" y="1965960"/>
            <a:ext cx="5120640" cy="3291840"/>
          </a:xfrm>
          <a:prstGeom prst="roundRect">
            <a:avLst>
              <a:gd name="adj" fmla="val 2778"/>
            </a:avLst>
          </a:prstGeom>
          <a:solidFill>
            <a:srgbClr val="10314F"/>
          </a:solidFill>
          <a:ln w="12700">
            <a:solidFill>
              <a:srgbClr val="2A4E74"/>
            </a:solidFill>
            <a:prstDash val="solid"/>
          </a:ln>
        </p:spPr>
      </p:sp>
      <p:sp>
        <p:nvSpPr>
          <p:cNvPr id="21" name="Shape 17"/>
          <p:cNvSpPr/>
          <p:nvPr/>
        </p:nvSpPr>
        <p:spPr>
          <a:xfrm>
            <a:off x="6739128" y="2240280"/>
            <a:ext cx="822960" cy="822960"/>
          </a:xfrm>
          <a:prstGeom prst="ellipse">
            <a:avLst/>
          </a:prstGeom>
          <a:solidFill>
            <a:srgbClr val="16406B"/>
          </a:solidFill>
          <a:ln/>
        </p:spPr>
      </p:sp>
      <p:pic>
        <p:nvPicPr>
          <p:cNvPr id="22" name="Image 2" descr="C:\Users\batul\Desktop\CAPACITACIONES\TENA - COOPAC\CORREO INSTITUCIONAL\codigo_fuente\assets\ic_home_F28C28.png">    </p:cNvPr>
          <p:cNvPicPr>
            <a:picLocks noChangeAspect="1"/>
          </p:cNvPicPr>
          <p:nvPr/>
        </p:nvPicPr>
        <p:blipFill>
          <a:blip r:embed="rId3"/>
          <a:stretch>
            <a:fillRect/>
          </a:stretch>
        </p:blipFill>
        <p:spPr>
          <a:xfrm>
            <a:off x="6936638" y="2437790"/>
            <a:ext cx="427939" cy="427939"/>
          </a:xfrm>
          <a:prstGeom prst="rect">
            <a:avLst/>
          </a:prstGeom>
        </p:spPr>
      </p:pic>
      <p:sp>
        <p:nvSpPr>
          <p:cNvPr id="23" name="Text 18"/>
          <p:cNvSpPr/>
          <p:nvPr/>
        </p:nvSpPr>
        <p:spPr>
          <a:xfrm>
            <a:off x="7699248" y="2331720"/>
            <a:ext cx="3657600" cy="384048"/>
          </a:xfrm>
          <a:prstGeom prst="rect">
            <a:avLst/>
          </a:prstGeom>
          <a:noFill/>
          <a:ln/>
        </p:spPr>
        <p:txBody>
          <a:bodyPr wrap="square" lIns="0" tIns="0" rIns="0" bIns="0" rtlCol="0" anchor="ctr"/>
          <a:lstStyle/>
          <a:p>
            <a:pPr indent="0" marL="0">
              <a:buNone/>
            </a:pPr>
            <a:r>
              <a:rPr lang="en-US" sz="1800" b="1" dirty="0">
                <a:solidFill>
                  <a:srgbClr val="34D399"/>
                </a:solidFill>
                <a:latin typeface="Arial" pitchFamily="34" charset="0"/>
                <a:ea typeface="Arial" pitchFamily="34" charset="-122"/>
                <a:cs typeface="Arial" pitchFamily="34" charset="-120"/>
              </a:rPr>
              <a:t>De función</a:t>
            </a:r>
            <a:endParaRPr lang="en-US" sz="1800" dirty="0"/>
          </a:p>
        </p:txBody>
      </p:sp>
      <p:sp>
        <p:nvSpPr>
          <p:cNvPr id="24" name="Text 19"/>
          <p:cNvSpPr/>
          <p:nvPr/>
        </p:nvSpPr>
        <p:spPr>
          <a:xfrm>
            <a:off x="7699248" y="2752344"/>
            <a:ext cx="3657600" cy="320040"/>
          </a:xfrm>
          <a:prstGeom prst="rect">
            <a:avLst/>
          </a:prstGeom>
          <a:noFill/>
          <a:ln/>
        </p:spPr>
        <p:txBody>
          <a:bodyPr wrap="square" lIns="0" tIns="0" rIns="0" bIns="0" rtlCol="0" anchor="ctr"/>
          <a:lstStyle/>
          <a:p>
            <a:pPr indent="0" marL="0">
              <a:buNone/>
            </a:pPr>
            <a:r>
              <a:rPr lang="en-US" sz="1300" dirty="0">
                <a:solidFill>
                  <a:srgbClr val="AFC3D8"/>
                </a:solidFill>
                <a:latin typeface="Consolas" pitchFamily="34" charset="0"/>
                <a:ea typeface="Consolas" pitchFamily="34" charset="-122"/>
                <a:cs typeface="Consolas" pitchFamily="34" charset="-120"/>
              </a:rPr>
              <a:t>agenciatena@</a:t>
            </a:r>
            <a:endParaRPr lang="en-US" sz="1300" dirty="0"/>
          </a:p>
        </p:txBody>
      </p:sp>
      <p:sp>
        <p:nvSpPr>
          <p:cNvPr id="25" name="Shape 20"/>
          <p:cNvSpPr/>
          <p:nvPr/>
        </p:nvSpPr>
        <p:spPr>
          <a:xfrm>
            <a:off x="6693408" y="3456432"/>
            <a:ext cx="118872" cy="118872"/>
          </a:xfrm>
          <a:prstGeom prst="ellipse">
            <a:avLst/>
          </a:prstGeom>
          <a:solidFill>
            <a:srgbClr val="F28C28"/>
          </a:solidFill>
          <a:ln/>
        </p:spPr>
      </p:sp>
      <p:sp>
        <p:nvSpPr>
          <p:cNvPr id="26" name="Text 21"/>
          <p:cNvSpPr/>
          <p:nvPr/>
        </p:nvSpPr>
        <p:spPr>
          <a:xfrm>
            <a:off x="6967728" y="33375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Para lo que sobrevive a las personas</a:t>
            </a:r>
            <a:endParaRPr lang="en-US" sz="1250" dirty="0"/>
          </a:p>
        </p:txBody>
      </p:sp>
      <p:sp>
        <p:nvSpPr>
          <p:cNvPr id="27" name="Shape 22"/>
          <p:cNvSpPr/>
          <p:nvPr/>
        </p:nvSpPr>
        <p:spPr>
          <a:xfrm>
            <a:off x="6693408" y="3913632"/>
            <a:ext cx="118872" cy="118872"/>
          </a:xfrm>
          <a:prstGeom prst="ellipse">
            <a:avLst/>
          </a:prstGeom>
          <a:solidFill>
            <a:srgbClr val="F28C28"/>
          </a:solidFill>
          <a:ln/>
        </p:spPr>
      </p:sp>
      <p:sp>
        <p:nvSpPr>
          <p:cNvPr id="28" name="Text 23"/>
          <p:cNvSpPr/>
          <p:nvPr/>
        </p:nvSpPr>
        <p:spPr>
          <a:xfrm>
            <a:off x="6967728" y="37947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Lo que llega de organismos, proveedores y socios nuevos</a:t>
            </a:r>
            <a:endParaRPr lang="en-US" sz="1250" dirty="0"/>
          </a:p>
        </p:txBody>
      </p:sp>
      <p:sp>
        <p:nvSpPr>
          <p:cNvPr id="29" name="Shape 24"/>
          <p:cNvSpPr/>
          <p:nvPr/>
        </p:nvSpPr>
        <p:spPr>
          <a:xfrm>
            <a:off x="6693408" y="4370832"/>
            <a:ext cx="118872" cy="118872"/>
          </a:xfrm>
          <a:prstGeom prst="ellipse">
            <a:avLst/>
          </a:prstGeom>
          <a:solidFill>
            <a:srgbClr val="F28C28"/>
          </a:solidFill>
          <a:ln/>
        </p:spPr>
      </p:sp>
      <p:sp>
        <p:nvSpPr>
          <p:cNvPr id="30" name="Text 25"/>
          <p:cNvSpPr/>
          <p:nvPr/>
        </p:nvSpPr>
        <p:spPr>
          <a:xfrm>
            <a:off x="6967728" y="42519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Si alguien sale, la función sigue atendida</a:t>
            </a:r>
            <a:endParaRPr lang="en-US" sz="1250" dirty="0"/>
          </a:p>
        </p:txBody>
      </p:sp>
      <p:sp>
        <p:nvSpPr>
          <p:cNvPr id="31" name="Shape 26"/>
          <p:cNvSpPr/>
          <p:nvPr/>
        </p:nvSpPr>
        <p:spPr>
          <a:xfrm>
            <a:off x="6693408" y="4828032"/>
            <a:ext cx="118872" cy="118872"/>
          </a:xfrm>
          <a:prstGeom prst="ellipse">
            <a:avLst/>
          </a:prstGeom>
          <a:solidFill>
            <a:srgbClr val="F28C28"/>
          </a:solidFill>
          <a:ln/>
        </p:spPr>
      </p:sp>
      <p:sp>
        <p:nvSpPr>
          <p:cNvPr id="32" name="Text 27"/>
          <p:cNvSpPr/>
          <p:nvPr/>
        </p:nvSpPr>
        <p:spPr>
          <a:xfrm>
            <a:off x="6967728" y="4709160"/>
            <a:ext cx="4343400" cy="457200"/>
          </a:xfrm>
          <a:prstGeom prst="rect">
            <a:avLst/>
          </a:prstGeom>
          <a:noFill/>
          <a:ln/>
        </p:spPr>
        <p:txBody>
          <a:bodyPr wrap="square" lIns="0" tIns="0" rIns="0" bIns="0" rtlCol="0" anchor="t"/>
          <a:lstStyle/>
          <a:p>
            <a:pPr indent="0" marL="0">
              <a:buNone/>
            </a:pPr>
            <a:r>
              <a:rPr lang="en-US" sz="1250" dirty="0">
                <a:solidFill>
                  <a:srgbClr val="FFFFFF"/>
                </a:solidFill>
                <a:latin typeface="Arial" pitchFamily="34" charset="0"/>
                <a:ea typeface="Arial" pitchFamily="34" charset="-122"/>
                <a:cs typeface="Arial" pitchFamily="34" charset="-120"/>
              </a:rPr>
              <a:t>Ya existen: hoy hay dieciséis de estos</a:t>
            </a:r>
            <a:endParaRPr lang="en-US" sz="1250" dirty="0"/>
          </a:p>
        </p:txBody>
      </p:sp>
      <p:sp>
        <p:nvSpPr>
          <p:cNvPr id="33" name="Shape 28"/>
          <p:cNvSpPr/>
          <p:nvPr/>
        </p:nvSpPr>
        <p:spPr>
          <a:xfrm>
            <a:off x="822960" y="5486400"/>
            <a:ext cx="10607040" cy="777240"/>
          </a:xfrm>
          <a:prstGeom prst="roundRect">
            <a:avLst>
              <a:gd name="adj" fmla="val 11765"/>
            </a:avLst>
          </a:prstGeom>
          <a:solidFill>
            <a:srgbClr val="16406B"/>
          </a:solidFill>
          <a:ln w="12700">
            <a:solidFill>
              <a:srgbClr val="2A4E74"/>
            </a:solidFill>
            <a:prstDash val="solid"/>
          </a:ln>
        </p:spPr>
      </p:sp>
      <p:sp>
        <p:nvSpPr>
          <p:cNvPr id="34" name="Text 29"/>
          <p:cNvSpPr/>
          <p:nvPr/>
        </p:nvSpPr>
        <p:spPr>
          <a:xfrm>
            <a:off x="1143000" y="5486400"/>
            <a:ext cx="9966960" cy="777240"/>
          </a:xfrm>
          <a:prstGeom prst="rect">
            <a:avLst/>
          </a:prstGeom>
          <a:noFill/>
          <a:ln/>
        </p:spPr>
        <p:txBody>
          <a:bodyPr wrap="square" lIns="0" tIns="0" rIns="0" bIns="0" rtlCol="0" anchor="ctr"/>
          <a:lstStyle/>
          <a:p>
            <a:pPr indent="0" marL="0">
              <a:buNone/>
            </a:pPr>
            <a:r>
              <a:rPr lang="en-US" sz="1350" b="1" dirty="0">
                <a:solidFill>
                  <a:srgbClr val="F28C28"/>
                </a:solidFill>
                <a:latin typeface="Arial" pitchFamily="34" charset="0"/>
                <a:ea typeface="Arial" pitchFamily="34" charset="-122"/>
                <a:cs typeface="Arial" pitchFamily="34" charset="-120"/>
              </a:rPr>
              <a:t>Cómo saber cuál va:  </a:t>
            </a:r>
            <a:pPr indent="0" marL="0">
              <a:buNone/>
            </a:pPr>
            <a:r>
              <a:rPr lang="en-US" sz="1350" dirty="0">
                <a:solidFill>
                  <a:srgbClr val="FFFFFF"/>
                </a:solidFill>
                <a:latin typeface="Arial" pitchFamily="34" charset="0"/>
                <a:ea typeface="Arial" pitchFamily="34" charset="-122"/>
                <a:cs typeface="Arial" pitchFamily="34" charset="-120"/>
              </a:rPr>
              <a:t>si la respuesta debe seguir llegando cuando usted ya no esté, es un buzón de función. Si la conversación es con usted, es el suyo.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C:\Users\batul\Desktop\CAPACITACIONES\TENA - COOPAC\CORREO INSTITUCIONAL\codigo_fuente\assets\bg_acc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7</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8580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POR QUÉ ESTA VEZ ES DISTINTO</a:t>
            </a:r>
            <a:endParaRPr lang="en-US" sz="1200" dirty="0"/>
          </a:p>
        </p:txBody>
      </p:sp>
      <p:sp>
        <p:nvSpPr>
          <p:cNvPr id="6" name="Text 3"/>
          <p:cNvSpPr/>
          <p:nvPr/>
        </p:nvSpPr>
        <p:spPr>
          <a:xfrm>
            <a:off x="777240" y="1051560"/>
            <a:ext cx="10607040" cy="82296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Ya se intentó antes, y no cuajó</a:t>
            </a:r>
            <a:endParaRPr lang="en-US" sz="3600" dirty="0"/>
          </a:p>
        </p:txBody>
      </p:sp>
      <p:sp>
        <p:nvSpPr>
          <p:cNvPr id="7" name="Shape 4"/>
          <p:cNvSpPr/>
          <p:nvPr/>
        </p:nvSpPr>
        <p:spPr>
          <a:xfrm>
            <a:off x="822960" y="2103120"/>
            <a:ext cx="10607040" cy="1234440"/>
          </a:xfrm>
          <a:prstGeom prst="roundRect">
            <a:avLst>
              <a:gd name="adj" fmla="val 7407"/>
            </a:avLst>
          </a:prstGeom>
          <a:solidFill>
            <a:srgbClr val="16406B"/>
          </a:solidFill>
          <a:ln w="12700">
            <a:solidFill>
              <a:srgbClr val="2A4E74"/>
            </a:solidFill>
            <a:prstDash val="solid"/>
          </a:ln>
        </p:spPr>
      </p:sp>
      <p:sp>
        <p:nvSpPr>
          <p:cNvPr id="8" name="Shape 5"/>
          <p:cNvSpPr/>
          <p:nvPr/>
        </p:nvSpPr>
        <p:spPr>
          <a:xfrm>
            <a:off x="1161288" y="2304288"/>
            <a:ext cx="822960" cy="822960"/>
          </a:xfrm>
          <a:prstGeom prst="ellipse">
            <a:avLst/>
          </a:prstGeom>
          <a:solidFill>
            <a:srgbClr val="10314F"/>
          </a:solidFill>
          <a:ln/>
        </p:spPr>
      </p:sp>
      <p:pic>
        <p:nvPicPr>
          <p:cNvPr id="9" name="Image 1" descr="C:\Users\batul\Desktop\CAPACITACIONES\TENA - COOPAC\CORREO INSTITUCIONAL\codigo_fuente\assets\ic_alert_F28C28.png">    </p:cNvPr>
          <p:cNvPicPr>
            <a:picLocks noChangeAspect="1"/>
          </p:cNvPicPr>
          <p:nvPr/>
        </p:nvPicPr>
        <p:blipFill>
          <a:blip r:embed="rId2"/>
          <a:stretch>
            <a:fillRect/>
          </a:stretch>
        </p:blipFill>
        <p:spPr>
          <a:xfrm>
            <a:off x="1358798" y="2501798"/>
            <a:ext cx="427939" cy="427939"/>
          </a:xfrm>
          <a:prstGeom prst="rect">
            <a:avLst/>
          </a:prstGeom>
        </p:spPr>
      </p:pic>
      <p:sp>
        <p:nvSpPr>
          <p:cNvPr id="10" name="Text 6"/>
          <p:cNvSpPr/>
          <p:nvPr/>
        </p:nvSpPr>
        <p:spPr>
          <a:xfrm>
            <a:off x="2194560" y="2103120"/>
            <a:ext cx="8961120" cy="1234440"/>
          </a:xfrm>
          <a:prstGeom prst="rect">
            <a:avLst/>
          </a:prstGeom>
          <a:noFill/>
          <a:ln/>
        </p:spPr>
        <p:txBody>
          <a:bodyPr wrap="square" lIns="0" tIns="0" rIns="0" bIns="0" rtlCol="0" anchor="ctr"/>
          <a:lstStyle/>
          <a:p>
            <a:pPr indent="0" marL="0">
              <a:buNone/>
            </a:pPr>
            <a:r>
              <a:rPr lang="en-US" sz="1500" dirty="0">
                <a:solidFill>
                  <a:srgbClr val="FFFFFF"/>
                </a:solidFill>
                <a:latin typeface="Arial" pitchFamily="34" charset="0"/>
                <a:ea typeface="Arial" pitchFamily="34" charset="-122"/>
                <a:cs typeface="Arial" pitchFamily="34" charset="-120"/>
              </a:rPr>
              <a:t>En el servidor hay veinte buzones con el formato nombre.apellido, creados hace tiempo. Todos siguen vacíos: 152 KB cada uno, solo el mensaje de bienvenida.</a:t>
            </a:r>
            <a:endParaRPr lang="en-US" sz="1500" dirty="0"/>
          </a:p>
        </p:txBody>
      </p:sp>
      <p:sp>
        <p:nvSpPr>
          <p:cNvPr id="11" name="Text 7"/>
          <p:cNvSpPr/>
          <p:nvPr/>
        </p:nvSpPr>
        <p:spPr>
          <a:xfrm>
            <a:off x="822960" y="3611880"/>
            <a:ext cx="10607040" cy="548640"/>
          </a:xfrm>
          <a:prstGeom prst="rect">
            <a:avLst/>
          </a:prstGeom>
          <a:noFill/>
          <a:ln/>
        </p:spPr>
        <p:txBody>
          <a:bodyPr wrap="square" lIns="0" tIns="0" rIns="0" bIns="0" rtlCol="0" anchor="ctr"/>
          <a:lstStyle/>
          <a:p>
            <a:pPr indent="0" marL="0">
              <a:buNone/>
            </a:pPr>
            <a:r>
              <a:rPr lang="en-US" sz="1500" dirty="0">
                <a:solidFill>
                  <a:srgbClr val="AFC3D8"/>
                </a:solidFill>
                <a:latin typeface="Arial" pitchFamily="34" charset="0"/>
                <a:ea typeface="Arial" pitchFamily="34" charset="-122"/>
                <a:cs typeface="Arial" pitchFamily="34" charset="-120"/>
              </a:rPr>
              <a:t>Se crearon las cuentas y ahí quedaron. La gente siguió con lo que ya usaba, porque nadie le dijo cuál era la suya ni por qué debía cambiar.</a:t>
            </a:r>
            <a:endParaRPr lang="en-US" sz="1500" dirty="0"/>
          </a:p>
        </p:txBody>
      </p:sp>
      <p:sp>
        <p:nvSpPr>
          <p:cNvPr id="12" name="Shape 8"/>
          <p:cNvSpPr/>
          <p:nvPr/>
        </p:nvSpPr>
        <p:spPr>
          <a:xfrm>
            <a:off x="822960" y="4343400"/>
            <a:ext cx="5074920" cy="1325880"/>
          </a:xfrm>
          <a:prstGeom prst="roundRect">
            <a:avLst>
              <a:gd name="adj" fmla="val 6897"/>
            </a:avLst>
          </a:prstGeom>
          <a:solidFill>
            <a:srgbClr val="10314F"/>
          </a:solidFill>
          <a:ln w="12700">
            <a:solidFill>
              <a:srgbClr val="2A4E74"/>
            </a:solidFill>
            <a:prstDash val="solid"/>
          </a:ln>
        </p:spPr>
      </p:sp>
      <p:sp>
        <p:nvSpPr>
          <p:cNvPr id="13" name="Shape 9"/>
          <p:cNvSpPr/>
          <p:nvPr/>
        </p:nvSpPr>
        <p:spPr>
          <a:xfrm>
            <a:off x="1161288" y="4636008"/>
            <a:ext cx="749808" cy="749808"/>
          </a:xfrm>
          <a:prstGeom prst="ellipse">
            <a:avLst/>
          </a:prstGeom>
          <a:solidFill>
            <a:srgbClr val="16406B"/>
          </a:solidFill>
          <a:ln/>
        </p:spPr>
      </p:sp>
      <p:pic>
        <p:nvPicPr>
          <p:cNvPr id="14" name="Image 2" descr="C:\Users\batul\Desktop\CAPACITACIONES\TENA - COOPAC\CORREO INSTITUCIONAL\codigo_fuente\assets\ic_x_FFFFFF.png">    </p:cNvPr>
          <p:cNvPicPr>
            <a:picLocks noChangeAspect="1"/>
          </p:cNvPicPr>
          <p:nvPr/>
        </p:nvPicPr>
        <p:blipFill>
          <a:blip r:embed="rId3"/>
          <a:stretch>
            <a:fillRect/>
          </a:stretch>
        </p:blipFill>
        <p:spPr>
          <a:xfrm>
            <a:off x="1341242" y="4815962"/>
            <a:ext cx="389900" cy="389900"/>
          </a:xfrm>
          <a:prstGeom prst="rect">
            <a:avLst/>
          </a:prstGeom>
        </p:spPr>
      </p:pic>
      <p:sp>
        <p:nvSpPr>
          <p:cNvPr id="15" name="Text 10"/>
          <p:cNvSpPr/>
          <p:nvPr/>
        </p:nvSpPr>
        <p:spPr>
          <a:xfrm>
            <a:off x="2029968" y="4526280"/>
            <a:ext cx="3657600" cy="320040"/>
          </a:xfrm>
          <a:prstGeom prst="rect">
            <a:avLst/>
          </a:prstGeom>
          <a:noFill/>
          <a:ln/>
        </p:spPr>
        <p:txBody>
          <a:bodyPr wrap="square" lIns="0" tIns="0" rIns="0" bIns="0" rtlCol="0" anchor="ctr"/>
          <a:lstStyle/>
          <a:p>
            <a:pPr indent="0" marL="0">
              <a:buNone/>
            </a:pPr>
            <a:r>
              <a:rPr lang="en-US" sz="1400" b="1" dirty="0">
                <a:solidFill>
                  <a:srgbClr val="F87171"/>
                </a:solidFill>
                <a:latin typeface="Arial" pitchFamily="34" charset="0"/>
                <a:ea typeface="Arial" pitchFamily="34" charset="-122"/>
                <a:cs typeface="Arial" pitchFamily="34" charset="-120"/>
              </a:rPr>
              <a:t>Aquella vez</a:t>
            </a:r>
            <a:endParaRPr lang="en-US" sz="1400" dirty="0"/>
          </a:p>
        </p:txBody>
      </p:sp>
      <p:sp>
        <p:nvSpPr>
          <p:cNvPr id="16" name="Text 11"/>
          <p:cNvSpPr/>
          <p:nvPr/>
        </p:nvSpPr>
        <p:spPr>
          <a:xfrm>
            <a:off x="2029968" y="4864608"/>
            <a:ext cx="3703320" cy="68580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Se crearon los buzones y se avisó por correo. Nadie confirmó nada.</a:t>
            </a:r>
            <a:endParaRPr lang="en-US" sz="1200" dirty="0"/>
          </a:p>
        </p:txBody>
      </p:sp>
      <p:sp>
        <p:nvSpPr>
          <p:cNvPr id="17" name="Shape 12"/>
          <p:cNvSpPr/>
          <p:nvPr/>
        </p:nvSpPr>
        <p:spPr>
          <a:xfrm>
            <a:off x="6355080" y="4343400"/>
            <a:ext cx="5074920" cy="1325880"/>
          </a:xfrm>
          <a:prstGeom prst="roundRect">
            <a:avLst>
              <a:gd name="adj" fmla="val 6897"/>
            </a:avLst>
          </a:prstGeom>
          <a:solidFill>
            <a:srgbClr val="10314F"/>
          </a:solidFill>
          <a:ln w="12700">
            <a:solidFill>
              <a:srgbClr val="2A4E74"/>
            </a:solidFill>
            <a:prstDash val="solid"/>
          </a:ln>
        </p:spPr>
      </p:sp>
      <p:sp>
        <p:nvSpPr>
          <p:cNvPr id="18" name="Shape 13"/>
          <p:cNvSpPr/>
          <p:nvPr/>
        </p:nvSpPr>
        <p:spPr>
          <a:xfrm>
            <a:off x="6693408" y="4636008"/>
            <a:ext cx="749808" cy="749808"/>
          </a:xfrm>
          <a:prstGeom prst="ellipse">
            <a:avLst/>
          </a:prstGeom>
          <a:solidFill>
            <a:srgbClr val="16406B"/>
          </a:solidFill>
          <a:ln/>
        </p:spPr>
      </p:sp>
      <p:pic>
        <p:nvPicPr>
          <p:cNvPr id="19" name="Image 3" descr="C:\Users\batul\Desktop\CAPACITACIONES\TENA - COOPAC\CORREO INSTITUCIONAL\codigo_fuente\assets\ic_check_0A2540.png">    </p:cNvPr>
          <p:cNvPicPr>
            <a:picLocks noChangeAspect="1"/>
          </p:cNvPicPr>
          <p:nvPr/>
        </p:nvPicPr>
        <p:blipFill>
          <a:blip r:embed="rId4"/>
          <a:stretch>
            <a:fillRect/>
          </a:stretch>
        </p:blipFill>
        <p:spPr>
          <a:xfrm>
            <a:off x="6873362" y="4815962"/>
            <a:ext cx="389900" cy="389900"/>
          </a:xfrm>
          <a:prstGeom prst="rect">
            <a:avLst/>
          </a:prstGeom>
        </p:spPr>
      </p:pic>
      <p:sp>
        <p:nvSpPr>
          <p:cNvPr id="20" name="Text 14"/>
          <p:cNvSpPr/>
          <p:nvPr/>
        </p:nvSpPr>
        <p:spPr>
          <a:xfrm>
            <a:off x="7562088" y="4526280"/>
            <a:ext cx="3657600" cy="320040"/>
          </a:xfrm>
          <a:prstGeom prst="rect">
            <a:avLst/>
          </a:prstGeom>
          <a:noFill/>
          <a:ln/>
        </p:spPr>
        <p:txBody>
          <a:bodyPr wrap="square" lIns="0" tIns="0" rIns="0" bIns="0" rtlCol="0" anchor="ctr"/>
          <a:lstStyle/>
          <a:p>
            <a:pPr indent="0" marL="0">
              <a:buNone/>
            </a:pPr>
            <a:r>
              <a:rPr lang="en-US" sz="1400" b="1" dirty="0">
                <a:solidFill>
                  <a:srgbClr val="34D399"/>
                </a:solidFill>
                <a:latin typeface="Arial" pitchFamily="34" charset="0"/>
                <a:ea typeface="Arial" pitchFamily="34" charset="-122"/>
                <a:cs typeface="Arial" pitchFamily="34" charset="-120"/>
              </a:rPr>
              <a:t>Esta vez</a:t>
            </a:r>
            <a:endParaRPr lang="en-US" sz="1400" dirty="0"/>
          </a:p>
        </p:txBody>
      </p:sp>
      <p:sp>
        <p:nvSpPr>
          <p:cNvPr id="21" name="Text 15"/>
          <p:cNvSpPr/>
          <p:nvPr/>
        </p:nvSpPr>
        <p:spPr>
          <a:xfrm>
            <a:off x="7562088" y="4864608"/>
            <a:ext cx="3703320" cy="68580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Cada persona confirma su dirección hoy, aquí, antes de crearla.</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Users\batul\Desktop\CAPACITACIONES\TENA - COOPAC\CORREO INSTITUCIONAL\codigo_fuente\assets\bg_cont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8</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4008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DÓNDE VA A LEER SU CORREO</a:t>
            </a:r>
            <a:endParaRPr lang="en-US" sz="1200" dirty="0"/>
          </a:p>
        </p:txBody>
      </p:sp>
      <p:sp>
        <p:nvSpPr>
          <p:cNvPr id="6" name="Text 3"/>
          <p:cNvSpPr/>
          <p:nvPr/>
        </p:nvSpPr>
        <p:spPr>
          <a:xfrm>
            <a:off x="777240" y="1005840"/>
            <a:ext cx="10607040" cy="822960"/>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Geomaster Mail</a:t>
            </a:r>
            <a:endParaRPr lang="en-US" sz="4000" dirty="0"/>
          </a:p>
        </p:txBody>
      </p:sp>
      <p:sp>
        <p:nvSpPr>
          <p:cNvPr id="7" name="Text 4"/>
          <p:cNvSpPr/>
          <p:nvPr/>
        </p:nvSpPr>
        <p:spPr>
          <a:xfrm>
            <a:off x="822960" y="1783080"/>
            <a:ext cx="10424160" cy="457200"/>
          </a:xfrm>
          <a:prstGeom prst="rect">
            <a:avLst/>
          </a:prstGeom>
          <a:noFill/>
          <a:ln/>
        </p:spPr>
        <p:txBody>
          <a:bodyPr wrap="square" lIns="0" tIns="0" rIns="0" bIns="0" rtlCol="0" anchor="ctr"/>
          <a:lstStyle/>
          <a:p>
            <a:pPr indent="0" marL="0">
              <a:buNone/>
            </a:pPr>
            <a:r>
              <a:rPr lang="en-US" sz="1550" dirty="0">
                <a:solidFill>
                  <a:srgbClr val="AFC3D8"/>
                </a:solidFill>
                <a:latin typeface="Arial" pitchFamily="34" charset="0"/>
                <a:ea typeface="Arial" pitchFamily="34" charset="-122"/>
                <a:cs typeface="Arial" pitchFamily="34" charset="-120"/>
              </a:rPr>
              <a:t>El mismo equipo que construyó la Suite IA que vieron esta mañana desarrolló el correo.</a:t>
            </a:r>
            <a:endParaRPr lang="en-US" sz="1550" dirty="0"/>
          </a:p>
        </p:txBody>
      </p:sp>
      <p:sp>
        <p:nvSpPr>
          <p:cNvPr id="8" name="Shape 5"/>
          <p:cNvSpPr/>
          <p:nvPr/>
        </p:nvSpPr>
        <p:spPr>
          <a:xfrm>
            <a:off x="822960" y="2423160"/>
            <a:ext cx="5212080" cy="1207008"/>
          </a:xfrm>
          <a:prstGeom prst="roundRect">
            <a:avLst>
              <a:gd name="adj" fmla="val 7576"/>
            </a:avLst>
          </a:prstGeom>
          <a:solidFill>
            <a:srgbClr val="10314F"/>
          </a:solidFill>
          <a:ln w="12700">
            <a:solidFill>
              <a:srgbClr val="2A4E74"/>
            </a:solidFill>
            <a:prstDash val="solid"/>
          </a:ln>
        </p:spPr>
      </p:sp>
      <p:sp>
        <p:nvSpPr>
          <p:cNvPr id="9" name="Shape 6"/>
          <p:cNvSpPr/>
          <p:nvPr/>
        </p:nvSpPr>
        <p:spPr>
          <a:xfrm>
            <a:off x="1124712" y="2688336"/>
            <a:ext cx="676656" cy="676656"/>
          </a:xfrm>
          <a:prstGeom prst="ellipse">
            <a:avLst/>
          </a:prstGeom>
          <a:solidFill>
            <a:srgbClr val="16406B"/>
          </a:solidFill>
          <a:ln/>
        </p:spPr>
      </p:sp>
      <p:pic>
        <p:nvPicPr>
          <p:cNvPr id="10" name="Image 1" descr="C:\Users\batul\Desktop\CAPACITACIONES\TENA - COOPAC\CORREO INSTITUCIONAL\codigo_fuente\assets\ic_monitor_F28C28.png">    </p:cNvPr>
          <p:cNvPicPr>
            <a:picLocks noChangeAspect="1"/>
          </p:cNvPicPr>
          <p:nvPr/>
        </p:nvPicPr>
        <p:blipFill>
          <a:blip r:embed="rId2"/>
          <a:stretch>
            <a:fillRect/>
          </a:stretch>
        </p:blipFill>
        <p:spPr>
          <a:xfrm>
            <a:off x="1287109" y="2850733"/>
            <a:ext cx="351861" cy="351861"/>
          </a:xfrm>
          <a:prstGeom prst="rect">
            <a:avLst/>
          </a:prstGeom>
        </p:spPr>
      </p:pic>
      <p:sp>
        <p:nvSpPr>
          <p:cNvPr id="11" name="Text 7"/>
          <p:cNvSpPr/>
          <p:nvPr/>
        </p:nvSpPr>
        <p:spPr>
          <a:xfrm>
            <a:off x="1938528" y="2606040"/>
            <a:ext cx="3886200" cy="41148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Se ve como algo de este siglo</a:t>
            </a:r>
            <a:endParaRPr lang="en-US" sz="1400" dirty="0"/>
          </a:p>
        </p:txBody>
      </p:sp>
      <p:sp>
        <p:nvSpPr>
          <p:cNvPr id="12" name="Text 8"/>
          <p:cNvSpPr/>
          <p:nvPr/>
        </p:nvSpPr>
        <p:spPr>
          <a:xfrm>
            <a:off x="1938528" y="3026664"/>
            <a:ext cx="3886200" cy="41148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Rápido en el teléfono y en el computador</a:t>
            </a:r>
            <a:endParaRPr lang="en-US" sz="1200" dirty="0"/>
          </a:p>
        </p:txBody>
      </p:sp>
      <p:sp>
        <p:nvSpPr>
          <p:cNvPr id="13" name="Shape 9"/>
          <p:cNvSpPr/>
          <p:nvPr/>
        </p:nvSpPr>
        <p:spPr>
          <a:xfrm>
            <a:off x="6537960" y="2423160"/>
            <a:ext cx="5212080" cy="1207008"/>
          </a:xfrm>
          <a:prstGeom prst="roundRect">
            <a:avLst>
              <a:gd name="adj" fmla="val 7576"/>
            </a:avLst>
          </a:prstGeom>
          <a:solidFill>
            <a:srgbClr val="10314F"/>
          </a:solidFill>
          <a:ln w="12700">
            <a:solidFill>
              <a:srgbClr val="2A4E74"/>
            </a:solidFill>
            <a:prstDash val="solid"/>
          </a:ln>
        </p:spPr>
      </p:sp>
      <p:sp>
        <p:nvSpPr>
          <p:cNvPr id="14" name="Shape 10"/>
          <p:cNvSpPr/>
          <p:nvPr/>
        </p:nvSpPr>
        <p:spPr>
          <a:xfrm>
            <a:off x="6839712" y="2688336"/>
            <a:ext cx="676656" cy="676656"/>
          </a:xfrm>
          <a:prstGeom prst="ellipse">
            <a:avLst/>
          </a:prstGeom>
          <a:solidFill>
            <a:srgbClr val="16406B"/>
          </a:solidFill>
          <a:ln/>
        </p:spPr>
      </p:sp>
      <p:pic>
        <p:nvPicPr>
          <p:cNvPr id="15" name="Image 2" descr="C:\Users\batul\Desktop\CAPACITACIONES\TENA - COOPAC\CORREO INSTITUCIONAL\codigo_fuente\assets\ic_brain_F28C28.png">    </p:cNvPr>
          <p:cNvPicPr>
            <a:picLocks noChangeAspect="1"/>
          </p:cNvPicPr>
          <p:nvPr/>
        </p:nvPicPr>
        <p:blipFill>
          <a:blip r:embed="rId3"/>
          <a:stretch>
            <a:fillRect/>
          </a:stretch>
        </p:blipFill>
        <p:spPr>
          <a:xfrm>
            <a:off x="7002109" y="2850733"/>
            <a:ext cx="351861" cy="351861"/>
          </a:xfrm>
          <a:prstGeom prst="rect">
            <a:avLst/>
          </a:prstGeom>
        </p:spPr>
      </p:pic>
      <p:sp>
        <p:nvSpPr>
          <p:cNvPr id="16" name="Text 11"/>
          <p:cNvSpPr/>
          <p:nvPr/>
        </p:nvSpPr>
        <p:spPr>
          <a:xfrm>
            <a:off x="7653528" y="2606040"/>
            <a:ext cx="3886200" cy="41148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Asistente de redacción con IA</a:t>
            </a:r>
            <a:endParaRPr lang="en-US" sz="1400" dirty="0"/>
          </a:p>
        </p:txBody>
      </p:sp>
      <p:sp>
        <p:nvSpPr>
          <p:cNvPr id="17" name="Text 12"/>
          <p:cNvSpPr/>
          <p:nvPr/>
        </p:nvSpPr>
        <p:spPr>
          <a:xfrm>
            <a:off x="7653528" y="3026664"/>
            <a:ext cx="3886200" cy="41148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Le ayuda a escribir y a responder, como lo de esta mañana</a:t>
            </a:r>
            <a:endParaRPr lang="en-US" sz="1200" dirty="0"/>
          </a:p>
        </p:txBody>
      </p:sp>
      <p:sp>
        <p:nvSpPr>
          <p:cNvPr id="18" name="Shape 13"/>
          <p:cNvSpPr/>
          <p:nvPr/>
        </p:nvSpPr>
        <p:spPr>
          <a:xfrm>
            <a:off x="822960" y="3886200"/>
            <a:ext cx="5212080" cy="1207008"/>
          </a:xfrm>
          <a:prstGeom prst="roundRect">
            <a:avLst>
              <a:gd name="adj" fmla="val 7576"/>
            </a:avLst>
          </a:prstGeom>
          <a:solidFill>
            <a:srgbClr val="10314F"/>
          </a:solidFill>
          <a:ln w="12700">
            <a:solidFill>
              <a:srgbClr val="2A4E74"/>
            </a:solidFill>
            <a:prstDash val="solid"/>
          </a:ln>
        </p:spPr>
      </p:sp>
      <p:sp>
        <p:nvSpPr>
          <p:cNvPr id="19" name="Shape 14"/>
          <p:cNvSpPr/>
          <p:nvPr/>
        </p:nvSpPr>
        <p:spPr>
          <a:xfrm>
            <a:off x="1124712" y="4151376"/>
            <a:ext cx="676656" cy="676656"/>
          </a:xfrm>
          <a:prstGeom prst="ellipse">
            <a:avLst/>
          </a:prstGeom>
          <a:solidFill>
            <a:srgbClr val="16406B"/>
          </a:solidFill>
          <a:ln/>
        </p:spPr>
      </p:sp>
      <p:pic>
        <p:nvPicPr>
          <p:cNvPr id="20" name="Image 3" descr="C:\Users\batul\Desktop\CAPACITACIONES\TENA - COOPAC\CORREO INSTITUCIONAL\codigo_fuente\assets\ic_search_F28C28.png">    </p:cNvPr>
          <p:cNvPicPr>
            <a:picLocks noChangeAspect="1"/>
          </p:cNvPicPr>
          <p:nvPr/>
        </p:nvPicPr>
        <p:blipFill>
          <a:blip r:embed="rId4"/>
          <a:stretch>
            <a:fillRect/>
          </a:stretch>
        </p:blipFill>
        <p:spPr>
          <a:xfrm>
            <a:off x="1287109" y="4313773"/>
            <a:ext cx="351861" cy="351861"/>
          </a:xfrm>
          <a:prstGeom prst="rect">
            <a:avLst/>
          </a:prstGeom>
        </p:spPr>
      </p:pic>
      <p:sp>
        <p:nvSpPr>
          <p:cNvPr id="21" name="Text 15"/>
          <p:cNvSpPr/>
          <p:nvPr/>
        </p:nvSpPr>
        <p:spPr>
          <a:xfrm>
            <a:off x="1938528" y="4069080"/>
            <a:ext cx="3886200" cy="41148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Busca de verdad</a:t>
            </a:r>
            <a:endParaRPr lang="en-US" sz="1400" dirty="0"/>
          </a:p>
        </p:txBody>
      </p:sp>
      <p:sp>
        <p:nvSpPr>
          <p:cNvPr id="22" name="Text 16"/>
          <p:cNvSpPr/>
          <p:nvPr/>
        </p:nvSpPr>
        <p:spPr>
          <a:xfrm>
            <a:off x="1938528" y="4489704"/>
            <a:ext cx="3886200" cy="41148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Encuentra un correo de hace tres años en un segundo</a:t>
            </a:r>
            <a:endParaRPr lang="en-US" sz="1200" dirty="0"/>
          </a:p>
        </p:txBody>
      </p:sp>
      <p:sp>
        <p:nvSpPr>
          <p:cNvPr id="23" name="Shape 17"/>
          <p:cNvSpPr/>
          <p:nvPr/>
        </p:nvSpPr>
        <p:spPr>
          <a:xfrm>
            <a:off x="6537960" y="3886200"/>
            <a:ext cx="5212080" cy="1207008"/>
          </a:xfrm>
          <a:prstGeom prst="roundRect">
            <a:avLst>
              <a:gd name="adj" fmla="val 7576"/>
            </a:avLst>
          </a:prstGeom>
          <a:solidFill>
            <a:srgbClr val="10314F"/>
          </a:solidFill>
          <a:ln w="12700">
            <a:solidFill>
              <a:srgbClr val="2A4E74"/>
            </a:solidFill>
            <a:prstDash val="solid"/>
          </a:ln>
        </p:spPr>
      </p:sp>
      <p:sp>
        <p:nvSpPr>
          <p:cNvPr id="24" name="Shape 18"/>
          <p:cNvSpPr/>
          <p:nvPr/>
        </p:nvSpPr>
        <p:spPr>
          <a:xfrm>
            <a:off x="6839712" y="4151376"/>
            <a:ext cx="676656" cy="676656"/>
          </a:xfrm>
          <a:prstGeom prst="ellipse">
            <a:avLst/>
          </a:prstGeom>
          <a:solidFill>
            <a:srgbClr val="16406B"/>
          </a:solidFill>
          <a:ln/>
        </p:spPr>
      </p:sp>
      <p:pic>
        <p:nvPicPr>
          <p:cNvPr id="25" name="Image 4" descr="C:\Users\batul\Desktop\CAPACITACIONES\TENA - COOPAC\CORREO INSTITUCIONAL\codigo_fuente\assets\ic_phone_F28C28.png">    </p:cNvPr>
          <p:cNvPicPr>
            <a:picLocks noChangeAspect="1"/>
          </p:cNvPicPr>
          <p:nvPr/>
        </p:nvPicPr>
        <p:blipFill>
          <a:blip r:embed="rId5"/>
          <a:stretch>
            <a:fillRect/>
          </a:stretch>
        </p:blipFill>
        <p:spPr>
          <a:xfrm>
            <a:off x="7002109" y="4313773"/>
            <a:ext cx="351861" cy="351861"/>
          </a:xfrm>
          <a:prstGeom prst="rect">
            <a:avLst/>
          </a:prstGeom>
        </p:spPr>
      </p:pic>
      <p:sp>
        <p:nvSpPr>
          <p:cNvPr id="26" name="Text 19"/>
          <p:cNvSpPr/>
          <p:nvPr/>
        </p:nvSpPr>
        <p:spPr>
          <a:xfrm>
            <a:off x="7653528" y="4069080"/>
            <a:ext cx="3886200" cy="41148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Su correo donde esté</a:t>
            </a:r>
            <a:endParaRPr lang="en-US" sz="1400" dirty="0"/>
          </a:p>
        </p:txBody>
      </p:sp>
      <p:sp>
        <p:nvSpPr>
          <p:cNvPr id="27" name="Text 20"/>
          <p:cNvSpPr/>
          <p:nvPr/>
        </p:nvSpPr>
        <p:spPr>
          <a:xfrm>
            <a:off x="7653528" y="4489704"/>
            <a:ext cx="3886200" cy="411480"/>
          </a:xfrm>
          <a:prstGeom prst="rect">
            <a:avLst/>
          </a:prstGeom>
          <a:noFill/>
          <a:ln/>
        </p:spPr>
        <p:txBody>
          <a:bodyPr wrap="square" lIns="0" tIns="0" rIns="0" bIns="0" rtlCol="0" anchor="ctr"/>
          <a:lstStyle/>
          <a:p>
            <a:pPr indent="0" marL="0">
              <a:buNone/>
            </a:pPr>
            <a:r>
              <a:rPr lang="en-US" sz="1200" dirty="0">
                <a:solidFill>
                  <a:srgbClr val="AFC3D8"/>
                </a:solidFill>
                <a:latin typeface="Arial" pitchFamily="34" charset="0"/>
                <a:ea typeface="Arial" pitchFamily="34" charset="-122"/>
                <a:cs typeface="Arial" pitchFamily="34" charset="-120"/>
              </a:rPr>
              <a:t>En el navegador o en la aplicación del teléfono</a:t>
            </a:r>
            <a:endParaRPr lang="en-US" sz="1200" dirty="0"/>
          </a:p>
        </p:txBody>
      </p:sp>
      <p:sp>
        <p:nvSpPr>
          <p:cNvPr id="28" name="Text 21"/>
          <p:cNvSpPr/>
          <p:nvPr/>
        </p:nvSpPr>
        <p:spPr>
          <a:xfrm>
            <a:off x="822960" y="5806440"/>
            <a:ext cx="10607040" cy="457200"/>
          </a:xfrm>
          <a:prstGeom prst="rect">
            <a:avLst/>
          </a:prstGeom>
          <a:noFill/>
          <a:ln/>
        </p:spPr>
        <p:txBody>
          <a:bodyPr wrap="square" lIns="0" tIns="0" rIns="0" bIns="0" rtlCol="0" anchor="ctr"/>
          <a:lstStyle/>
          <a:p>
            <a:pPr indent="0" marL="0">
              <a:buNone/>
            </a:pPr>
            <a:r>
              <a:rPr lang="en-US" sz="1600" dirty="0">
                <a:solidFill>
                  <a:srgbClr val="AFC3D8"/>
                </a:solidFill>
                <a:latin typeface="Arial" pitchFamily="34" charset="0"/>
                <a:ea typeface="Arial" pitchFamily="34" charset="-122"/>
                <a:cs typeface="Arial" pitchFamily="34" charset="-120"/>
              </a:rPr>
              <a:t>La misma casa que hizo la Suite hizo el correo: </a:t>
            </a:r>
            <a:pPr indent="0" marL="0">
              <a:buNone/>
            </a:pPr>
            <a:r>
              <a:rPr lang="en-US" sz="1600" b="1" dirty="0">
                <a:solidFill>
                  <a:srgbClr val="F28C28"/>
                </a:solidFill>
                <a:latin typeface="Arial" pitchFamily="34" charset="0"/>
                <a:ea typeface="Arial" pitchFamily="34" charset="-122"/>
                <a:cs typeface="Arial" pitchFamily="34" charset="-120"/>
              </a:rPr>
              <a:t>si algo falla, ya saben a quién llamar.</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C:\Users\batul\Desktop\CAPACITACIONES\TENA - COOPAC\CORREO INSTITUCIONAL\codigo_fuente\assets\bg_cont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9</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4008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SU CORREO DE HOY NO SE PIERDE</a:t>
            </a:r>
            <a:endParaRPr lang="en-US" sz="1200" dirty="0"/>
          </a:p>
        </p:txBody>
      </p:sp>
      <p:sp>
        <p:nvSpPr>
          <p:cNvPr id="6" name="Text 3"/>
          <p:cNvSpPr/>
          <p:nvPr/>
        </p:nvSpPr>
        <p:spPr>
          <a:xfrm>
            <a:off x="777240" y="1005840"/>
            <a:ext cx="10607040" cy="82296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Lo que hay guardado se traslada</a:t>
            </a:r>
            <a:endParaRPr lang="en-US" sz="3400" dirty="0"/>
          </a:p>
        </p:txBody>
      </p:sp>
      <p:sp>
        <p:nvSpPr>
          <p:cNvPr id="7" name="Shape 4"/>
          <p:cNvSpPr/>
          <p:nvPr/>
        </p:nvSpPr>
        <p:spPr>
          <a:xfrm>
            <a:off x="822960" y="2103120"/>
            <a:ext cx="2578608" cy="2148840"/>
          </a:xfrm>
          <a:prstGeom prst="roundRect">
            <a:avLst>
              <a:gd name="adj" fmla="val 4255"/>
            </a:avLst>
          </a:prstGeom>
          <a:solidFill>
            <a:srgbClr val="10314F"/>
          </a:solidFill>
          <a:ln w="12700">
            <a:solidFill>
              <a:srgbClr val="2A4E74"/>
            </a:solidFill>
            <a:prstDash val="solid"/>
          </a:ln>
        </p:spPr>
      </p:sp>
      <p:sp>
        <p:nvSpPr>
          <p:cNvPr id="8" name="Shape 5"/>
          <p:cNvSpPr/>
          <p:nvPr/>
        </p:nvSpPr>
        <p:spPr>
          <a:xfrm>
            <a:off x="1819656" y="2377440"/>
            <a:ext cx="585216" cy="585216"/>
          </a:xfrm>
          <a:prstGeom prst="ellipse">
            <a:avLst/>
          </a:prstGeom>
          <a:solidFill>
            <a:srgbClr val="F28C28"/>
          </a:solidFill>
          <a:ln/>
        </p:spPr>
      </p:sp>
      <p:sp>
        <p:nvSpPr>
          <p:cNvPr id="9" name="Text 6"/>
          <p:cNvSpPr/>
          <p:nvPr/>
        </p:nvSpPr>
        <p:spPr>
          <a:xfrm>
            <a:off x="1819656" y="2377440"/>
            <a:ext cx="585216" cy="585216"/>
          </a:xfrm>
          <a:prstGeom prst="rect">
            <a:avLst/>
          </a:prstGeom>
          <a:noFill/>
          <a:ln/>
        </p:spPr>
        <p:txBody>
          <a:bodyPr wrap="square" lIns="0" tIns="0" rIns="0" bIns="0" rtlCol="0" anchor="ctr"/>
          <a:lstStyle/>
          <a:p>
            <a:pPr algn="ctr" indent="0" marL="0">
              <a:buNone/>
            </a:pPr>
            <a:r>
              <a:rPr lang="en-US" sz="2000" b="1" dirty="0">
                <a:solidFill>
                  <a:srgbClr val="0A2540"/>
                </a:solidFill>
                <a:latin typeface="Arial" pitchFamily="34" charset="0"/>
                <a:ea typeface="Arial" pitchFamily="34" charset="-122"/>
                <a:cs typeface="Arial" pitchFamily="34" charset="-120"/>
              </a:rPr>
              <a:t>1</a:t>
            </a:r>
            <a:endParaRPr lang="en-US" sz="2000" dirty="0"/>
          </a:p>
        </p:txBody>
      </p:sp>
      <p:sp>
        <p:nvSpPr>
          <p:cNvPr id="10" name="Text 7"/>
          <p:cNvSpPr/>
          <p:nvPr/>
        </p:nvSpPr>
        <p:spPr>
          <a:xfrm>
            <a:off x="1005840" y="3090672"/>
            <a:ext cx="2212848" cy="502920"/>
          </a:xfrm>
          <a:prstGeom prst="rect">
            <a:avLst/>
          </a:prstGeom>
          <a:noFill/>
          <a:ln/>
        </p:spPr>
        <p:txBody>
          <a:bodyPr wrap="square" lIns="0" tIns="0" rIns="0" bIns="0" rtlCol="0" anchor="ctr"/>
          <a:lstStyle/>
          <a:p>
            <a:pPr algn="ctr" indent="0" marL="0">
              <a:buNone/>
            </a:pPr>
            <a:r>
              <a:rPr lang="en-US" sz="1350" b="1" dirty="0">
                <a:solidFill>
                  <a:srgbClr val="FFFFFF"/>
                </a:solidFill>
                <a:latin typeface="Arial" pitchFamily="34" charset="0"/>
                <a:ea typeface="Arial" pitchFamily="34" charset="-122"/>
                <a:cs typeface="Arial" pitchFamily="34" charset="-120"/>
              </a:rPr>
              <a:t>Usted decide qué se lleva</a:t>
            </a:r>
            <a:endParaRPr lang="en-US" sz="1350" dirty="0"/>
          </a:p>
        </p:txBody>
      </p:sp>
      <p:sp>
        <p:nvSpPr>
          <p:cNvPr id="11" name="Text 8"/>
          <p:cNvSpPr/>
          <p:nvPr/>
        </p:nvSpPr>
        <p:spPr>
          <a:xfrm>
            <a:off x="1005840" y="3584448"/>
            <a:ext cx="2212848" cy="566928"/>
          </a:xfrm>
          <a:prstGeom prst="rect">
            <a:avLst/>
          </a:prstGeom>
          <a:noFill/>
          <a:ln/>
        </p:spPr>
        <p:txBody>
          <a:bodyPr wrap="square" lIns="0" tIns="0" rIns="0" bIns="0" rtlCol="0" anchor="ctr"/>
          <a:lstStyle/>
          <a:p>
            <a:pPr algn="ctr" indent="0" marL="0">
              <a:buNone/>
            </a:pPr>
            <a:r>
              <a:rPr lang="en-US" sz="1150" dirty="0">
                <a:solidFill>
                  <a:srgbClr val="AFC3D8"/>
                </a:solidFill>
                <a:latin typeface="Arial" pitchFamily="34" charset="0"/>
                <a:ea typeface="Arial" pitchFamily="34" charset="-122"/>
                <a:cs typeface="Arial" pitchFamily="34" charset="-120"/>
              </a:rPr>
              <a:t>Todo, solo lo del último año, o empezar limpio</a:t>
            </a:r>
            <a:endParaRPr lang="en-US" sz="1150" dirty="0"/>
          </a:p>
        </p:txBody>
      </p:sp>
      <p:sp>
        <p:nvSpPr>
          <p:cNvPr id="12" name="Shape 9"/>
          <p:cNvSpPr/>
          <p:nvPr/>
        </p:nvSpPr>
        <p:spPr>
          <a:xfrm>
            <a:off x="3621024" y="2103120"/>
            <a:ext cx="2578608" cy="2148840"/>
          </a:xfrm>
          <a:prstGeom prst="roundRect">
            <a:avLst>
              <a:gd name="adj" fmla="val 4255"/>
            </a:avLst>
          </a:prstGeom>
          <a:solidFill>
            <a:srgbClr val="10314F"/>
          </a:solidFill>
          <a:ln w="12700">
            <a:solidFill>
              <a:srgbClr val="2A4E74"/>
            </a:solidFill>
            <a:prstDash val="solid"/>
          </a:ln>
        </p:spPr>
      </p:sp>
      <p:sp>
        <p:nvSpPr>
          <p:cNvPr id="13" name="Shape 10"/>
          <p:cNvSpPr/>
          <p:nvPr/>
        </p:nvSpPr>
        <p:spPr>
          <a:xfrm>
            <a:off x="4617720" y="2377440"/>
            <a:ext cx="585216" cy="585216"/>
          </a:xfrm>
          <a:prstGeom prst="ellipse">
            <a:avLst/>
          </a:prstGeom>
          <a:solidFill>
            <a:srgbClr val="F28C28"/>
          </a:solidFill>
          <a:ln/>
        </p:spPr>
      </p:sp>
      <p:sp>
        <p:nvSpPr>
          <p:cNvPr id="14" name="Text 11"/>
          <p:cNvSpPr/>
          <p:nvPr/>
        </p:nvSpPr>
        <p:spPr>
          <a:xfrm>
            <a:off x="4617720" y="2377440"/>
            <a:ext cx="585216" cy="585216"/>
          </a:xfrm>
          <a:prstGeom prst="rect">
            <a:avLst/>
          </a:prstGeom>
          <a:noFill/>
          <a:ln/>
        </p:spPr>
        <p:txBody>
          <a:bodyPr wrap="square" lIns="0" tIns="0" rIns="0" bIns="0" rtlCol="0" anchor="ctr"/>
          <a:lstStyle/>
          <a:p>
            <a:pPr algn="ctr" indent="0" marL="0">
              <a:buNone/>
            </a:pPr>
            <a:r>
              <a:rPr lang="en-US" sz="2000" b="1" dirty="0">
                <a:solidFill>
                  <a:srgbClr val="0A2540"/>
                </a:solidFill>
                <a:latin typeface="Arial" pitchFamily="34" charset="0"/>
                <a:ea typeface="Arial" pitchFamily="34" charset="-122"/>
                <a:cs typeface="Arial" pitchFamily="34" charset="-120"/>
              </a:rPr>
              <a:t>2</a:t>
            </a:r>
            <a:endParaRPr lang="en-US" sz="2000" dirty="0"/>
          </a:p>
        </p:txBody>
      </p:sp>
      <p:sp>
        <p:nvSpPr>
          <p:cNvPr id="15" name="Text 12"/>
          <p:cNvSpPr/>
          <p:nvPr/>
        </p:nvSpPr>
        <p:spPr>
          <a:xfrm>
            <a:off x="3803904" y="3090672"/>
            <a:ext cx="2212848" cy="502920"/>
          </a:xfrm>
          <a:prstGeom prst="rect">
            <a:avLst/>
          </a:prstGeom>
          <a:noFill/>
          <a:ln/>
        </p:spPr>
        <p:txBody>
          <a:bodyPr wrap="square" lIns="0" tIns="0" rIns="0" bIns="0" rtlCol="0" anchor="ctr"/>
          <a:lstStyle/>
          <a:p>
            <a:pPr algn="ctr" indent="0" marL="0">
              <a:buNone/>
            </a:pPr>
            <a:r>
              <a:rPr lang="en-US" sz="1350" b="1" dirty="0">
                <a:solidFill>
                  <a:srgbClr val="FFFFFF"/>
                </a:solidFill>
                <a:latin typeface="Arial" pitchFamily="34" charset="0"/>
                <a:ea typeface="Arial" pitchFamily="34" charset="-122"/>
                <a:cs typeface="Arial" pitchFamily="34" charset="-120"/>
              </a:rPr>
              <a:t>Se copia sin apagar nada</a:t>
            </a:r>
            <a:endParaRPr lang="en-US" sz="1350" dirty="0"/>
          </a:p>
        </p:txBody>
      </p:sp>
      <p:sp>
        <p:nvSpPr>
          <p:cNvPr id="16" name="Text 13"/>
          <p:cNvSpPr/>
          <p:nvPr/>
        </p:nvSpPr>
        <p:spPr>
          <a:xfrm>
            <a:off x="3803904" y="3584448"/>
            <a:ext cx="2212848" cy="566928"/>
          </a:xfrm>
          <a:prstGeom prst="rect">
            <a:avLst/>
          </a:prstGeom>
          <a:noFill/>
          <a:ln/>
        </p:spPr>
        <p:txBody>
          <a:bodyPr wrap="square" lIns="0" tIns="0" rIns="0" bIns="0" rtlCol="0" anchor="ctr"/>
          <a:lstStyle/>
          <a:p>
            <a:pPr algn="ctr" indent="0" marL="0">
              <a:buNone/>
            </a:pPr>
            <a:r>
              <a:rPr lang="en-US" sz="1150" dirty="0">
                <a:solidFill>
                  <a:srgbClr val="AFC3D8"/>
                </a:solidFill>
                <a:latin typeface="Arial" pitchFamily="34" charset="0"/>
                <a:ea typeface="Arial" pitchFamily="34" charset="-122"/>
                <a:cs typeface="Arial" pitchFamily="34" charset="-120"/>
              </a:rPr>
              <a:t>Durante el traslado sigue recibiendo con normalidad</a:t>
            </a:r>
            <a:endParaRPr lang="en-US" sz="1150" dirty="0"/>
          </a:p>
        </p:txBody>
      </p:sp>
      <p:sp>
        <p:nvSpPr>
          <p:cNvPr id="17" name="Shape 14"/>
          <p:cNvSpPr/>
          <p:nvPr/>
        </p:nvSpPr>
        <p:spPr>
          <a:xfrm>
            <a:off x="6419088" y="2103120"/>
            <a:ext cx="2578608" cy="2148840"/>
          </a:xfrm>
          <a:prstGeom prst="roundRect">
            <a:avLst>
              <a:gd name="adj" fmla="val 4255"/>
            </a:avLst>
          </a:prstGeom>
          <a:solidFill>
            <a:srgbClr val="10314F"/>
          </a:solidFill>
          <a:ln w="12700">
            <a:solidFill>
              <a:srgbClr val="2A4E74"/>
            </a:solidFill>
            <a:prstDash val="solid"/>
          </a:ln>
        </p:spPr>
      </p:sp>
      <p:sp>
        <p:nvSpPr>
          <p:cNvPr id="18" name="Shape 15"/>
          <p:cNvSpPr/>
          <p:nvPr/>
        </p:nvSpPr>
        <p:spPr>
          <a:xfrm>
            <a:off x="7415784" y="2377440"/>
            <a:ext cx="585216" cy="585216"/>
          </a:xfrm>
          <a:prstGeom prst="ellipse">
            <a:avLst/>
          </a:prstGeom>
          <a:solidFill>
            <a:srgbClr val="F28C28"/>
          </a:solidFill>
          <a:ln/>
        </p:spPr>
      </p:sp>
      <p:sp>
        <p:nvSpPr>
          <p:cNvPr id="19" name="Text 16"/>
          <p:cNvSpPr/>
          <p:nvPr/>
        </p:nvSpPr>
        <p:spPr>
          <a:xfrm>
            <a:off x="7415784" y="2377440"/>
            <a:ext cx="585216" cy="585216"/>
          </a:xfrm>
          <a:prstGeom prst="rect">
            <a:avLst/>
          </a:prstGeom>
          <a:noFill/>
          <a:ln/>
        </p:spPr>
        <p:txBody>
          <a:bodyPr wrap="square" lIns="0" tIns="0" rIns="0" bIns="0" rtlCol="0" anchor="ctr"/>
          <a:lstStyle/>
          <a:p>
            <a:pPr algn="ctr" indent="0" marL="0">
              <a:buNone/>
            </a:pPr>
            <a:r>
              <a:rPr lang="en-US" sz="2000" b="1" dirty="0">
                <a:solidFill>
                  <a:srgbClr val="0A2540"/>
                </a:solidFill>
                <a:latin typeface="Arial" pitchFamily="34" charset="0"/>
                <a:ea typeface="Arial" pitchFamily="34" charset="-122"/>
                <a:cs typeface="Arial" pitchFamily="34" charset="-120"/>
              </a:rPr>
              <a:t>3</a:t>
            </a:r>
            <a:endParaRPr lang="en-US" sz="2000" dirty="0"/>
          </a:p>
        </p:txBody>
      </p:sp>
      <p:sp>
        <p:nvSpPr>
          <p:cNvPr id="20" name="Text 17"/>
          <p:cNvSpPr/>
          <p:nvPr/>
        </p:nvSpPr>
        <p:spPr>
          <a:xfrm>
            <a:off x="6601968" y="3090672"/>
            <a:ext cx="2212848" cy="502920"/>
          </a:xfrm>
          <a:prstGeom prst="rect">
            <a:avLst/>
          </a:prstGeom>
          <a:noFill/>
          <a:ln/>
        </p:spPr>
        <p:txBody>
          <a:bodyPr wrap="square" lIns="0" tIns="0" rIns="0" bIns="0" rtlCol="0" anchor="ctr"/>
          <a:lstStyle/>
          <a:p>
            <a:pPr algn="ctr" indent="0" marL="0">
              <a:buNone/>
            </a:pPr>
            <a:r>
              <a:rPr lang="en-US" sz="1350" b="1" dirty="0">
                <a:solidFill>
                  <a:srgbClr val="FFFFFF"/>
                </a:solidFill>
                <a:latin typeface="Arial" pitchFamily="34" charset="0"/>
                <a:ea typeface="Arial" pitchFamily="34" charset="-122"/>
                <a:cs typeface="Arial" pitchFamily="34" charset="-120"/>
              </a:rPr>
              <a:t>Se cambia la entrega</a:t>
            </a:r>
            <a:endParaRPr lang="en-US" sz="1350" dirty="0"/>
          </a:p>
        </p:txBody>
      </p:sp>
      <p:sp>
        <p:nvSpPr>
          <p:cNvPr id="21" name="Text 18"/>
          <p:cNvSpPr/>
          <p:nvPr/>
        </p:nvSpPr>
        <p:spPr>
          <a:xfrm>
            <a:off x="6601968" y="3584448"/>
            <a:ext cx="2212848" cy="566928"/>
          </a:xfrm>
          <a:prstGeom prst="rect">
            <a:avLst/>
          </a:prstGeom>
          <a:noFill/>
          <a:ln/>
        </p:spPr>
        <p:txBody>
          <a:bodyPr wrap="square" lIns="0" tIns="0" rIns="0" bIns="0" rtlCol="0" anchor="ctr"/>
          <a:lstStyle/>
          <a:p>
            <a:pPr algn="ctr" indent="0" marL="0">
              <a:buNone/>
            </a:pPr>
            <a:r>
              <a:rPr lang="en-US" sz="1150" dirty="0">
                <a:solidFill>
                  <a:srgbClr val="AFC3D8"/>
                </a:solidFill>
                <a:latin typeface="Arial" pitchFamily="34" charset="0"/>
                <a:ea typeface="Arial" pitchFamily="34" charset="-122"/>
                <a:cs typeface="Arial" pitchFamily="34" charset="-120"/>
              </a:rPr>
              <a:t>A partir de ahí el correo nuevo llega al buzón nuevo</a:t>
            </a:r>
            <a:endParaRPr lang="en-US" sz="1150" dirty="0"/>
          </a:p>
        </p:txBody>
      </p:sp>
      <p:sp>
        <p:nvSpPr>
          <p:cNvPr id="22" name="Shape 19"/>
          <p:cNvSpPr/>
          <p:nvPr/>
        </p:nvSpPr>
        <p:spPr>
          <a:xfrm>
            <a:off x="9217152" y="2103120"/>
            <a:ext cx="2578608" cy="2148840"/>
          </a:xfrm>
          <a:prstGeom prst="roundRect">
            <a:avLst>
              <a:gd name="adj" fmla="val 4255"/>
            </a:avLst>
          </a:prstGeom>
          <a:solidFill>
            <a:srgbClr val="10314F"/>
          </a:solidFill>
          <a:ln w="12700">
            <a:solidFill>
              <a:srgbClr val="2A4E74"/>
            </a:solidFill>
            <a:prstDash val="solid"/>
          </a:ln>
        </p:spPr>
      </p:sp>
      <p:sp>
        <p:nvSpPr>
          <p:cNvPr id="23" name="Shape 20"/>
          <p:cNvSpPr/>
          <p:nvPr/>
        </p:nvSpPr>
        <p:spPr>
          <a:xfrm>
            <a:off x="10213848" y="2377440"/>
            <a:ext cx="585216" cy="585216"/>
          </a:xfrm>
          <a:prstGeom prst="ellipse">
            <a:avLst/>
          </a:prstGeom>
          <a:solidFill>
            <a:srgbClr val="F28C28"/>
          </a:solidFill>
          <a:ln/>
        </p:spPr>
      </p:sp>
      <p:sp>
        <p:nvSpPr>
          <p:cNvPr id="24" name="Text 21"/>
          <p:cNvSpPr/>
          <p:nvPr/>
        </p:nvSpPr>
        <p:spPr>
          <a:xfrm>
            <a:off x="10213848" y="2377440"/>
            <a:ext cx="585216" cy="585216"/>
          </a:xfrm>
          <a:prstGeom prst="rect">
            <a:avLst/>
          </a:prstGeom>
          <a:noFill/>
          <a:ln/>
        </p:spPr>
        <p:txBody>
          <a:bodyPr wrap="square" lIns="0" tIns="0" rIns="0" bIns="0" rtlCol="0" anchor="ctr"/>
          <a:lstStyle/>
          <a:p>
            <a:pPr algn="ctr" indent="0" marL="0">
              <a:buNone/>
            </a:pPr>
            <a:r>
              <a:rPr lang="en-US" sz="2000" b="1" dirty="0">
                <a:solidFill>
                  <a:srgbClr val="0A2540"/>
                </a:solidFill>
                <a:latin typeface="Arial" pitchFamily="34" charset="0"/>
                <a:ea typeface="Arial" pitchFamily="34" charset="-122"/>
                <a:cs typeface="Arial" pitchFamily="34" charset="-120"/>
              </a:rPr>
              <a:t>4</a:t>
            </a:r>
            <a:endParaRPr lang="en-US" sz="2000" dirty="0"/>
          </a:p>
        </p:txBody>
      </p:sp>
      <p:sp>
        <p:nvSpPr>
          <p:cNvPr id="25" name="Text 22"/>
          <p:cNvSpPr/>
          <p:nvPr/>
        </p:nvSpPr>
        <p:spPr>
          <a:xfrm>
            <a:off x="9400032" y="3090672"/>
            <a:ext cx="2212848" cy="502920"/>
          </a:xfrm>
          <a:prstGeom prst="rect">
            <a:avLst/>
          </a:prstGeom>
          <a:noFill/>
          <a:ln/>
        </p:spPr>
        <p:txBody>
          <a:bodyPr wrap="square" lIns="0" tIns="0" rIns="0" bIns="0" rtlCol="0" anchor="ctr"/>
          <a:lstStyle/>
          <a:p>
            <a:pPr algn="ctr" indent="0" marL="0">
              <a:buNone/>
            </a:pPr>
            <a:r>
              <a:rPr lang="en-US" sz="1350" b="1" dirty="0">
                <a:solidFill>
                  <a:srgbClr val="FFFFFF"/>
                </a:solidFill>
                <a:latin typeface="Arial" pitchFamily="34" charset="0"/>
                <a:ea typeface="Arial" pitchFamily="34" charset="-122"/>
                <a:cs typeface="Arial" pitchFamily="34" charset="-120"/>
              </a:rPr>
              <a:t>Lo anterior queda un tiempo</a:t>
            </a:r>
            <a:endParaRPr lang="en-US" sz="1350" dirty="0"/>
          </a:p>
        </p:txBody>
      </p:sp>
      <p:sp>
        <p:nvSpPr>
          <p:cNvPr id="26" name="Text 23"/>
          <p:cNvSpPr/>
          <p:nvPr/>
        </p:nvSpPr>
        <p:spPr>
          <a:xfrm>
            <a:off x="9400032" y="3584448"/>
            <a:ext cx="2212848" cy="566928"/>
          </a:xfrm>
          <a:prstGeom prst="rect">
            <a:avLst/>
          </a:prstGeom>
          <a:noFill/>
          <a:ln/>
        </p:spPr>
        <p:txBody>
          <a:bodyPr wrap="square" lIns="0" tIns="0" rIns="0" bIns="0" rtlCol="0" anchor="ctr"/>
          <a:lstStyle/>
          <a:p>
            <a:pPr algn="ctr" indent="0" marL="0">
              <a:buNone/>
            </a:pPr>
            <a:r>
              <a:rPr lang="en-US" sz="1150" dirty="0">
                <a:solidFill>
                  <a:srgbClr val="AFC3D8"/>
                </a:solidFill>
                <a:latin typeface="Arial" pitchFamily="34" charset="0"/>
                <a:ea typeface="Arial" pitchFamily="34" charset="-122"/>
                <a:cs typeface="Arial" pitchFamily="34" charset="-120"/>
              </a:rPr>
              <a:t>El servidor actual sigue accesible mientras dure el contrato</a:t>
            </a:r>
            <a:endParaRPr lang="en-US" sz="1150" dirty="0"/>
          </a:p>
        </p:txBody>
      </p:sp>
      <p:sp>
        <p:nvSpPr>
          <p:cNvPr id="27" name="Shape 24"/>
          <p:cNvSpPr/>
          <p:nvPr/>
        </p:nvSpPr>
        <p:spPr>
          <a:xfrm>
            <a:off x="822960" y="4572000"/>
            <a:ext cx="10607040" cy="1051560"/>
          </a:xfrm>
          <a:prstGeom prst="roundRect">
            <a:avLst>
              <a:gd name="adj" fmla="val 8696"/>
            </a:avLst>
          </a:prstGeom>
          <a:solidFill>
            <a:srgbClr val="16406B"/>
          </a:solidFill>
          <a:ln w="12700">
            <a:solidFill>
              <a:srgbClr val="2A4E74"/>
            </a:solidFill>
            <a:prstDash val="solid"/>
          </a:ln>
        </p:spPr>
      </p:sp>
      <p:sp>
        <p:nvSpPr>
          <p:cNvPr id="28" name="Text 25"/>
          <p:cNvSpPr/>
          <p:nvPr/>
        </p:nvSpPr>
        <p:spPr>
          <a:xfrm>
            <a:off x="1143000" y="4572000"/>
            <a:ext cx="9966960" cy="1051560"/>
          </a:xfrm>
          <a:prstGeom prst="rect">
            <a:avLst/>
          </a:prstGeom>
          <a:noFill/>
          <a:ln/>
        </p:spPr>
        <p:txBody>
          <a:bodyPr wrap="square" lIns="0" tIns="0" rIns="0" bIns="0" rtlCol="0" anchor="ctr"/>
          <a:lstStyle/>
          <a:p>
            <a:pPr indent="0" marL="0">
              <a:buNone/>
            </a:pPr>
            <a:r>
              <a:rPr lang="en-US" sz="1400" b="1" dirty="0">
                <a:solidFill>
                  <a:srgbClr val="F28C28"/>
                </a:solidFill>
                <a:latin typeface="Arial" pitchFamily="34" charset="0"/>
                <a:ea typeface="Arial" pitchFamily="34" charset="-122"/>
                <a:cs typeface="Arial" pitchFamily="34" charset="-120"/>
              </a:rPr>
              <a:t>Son 31 GB en total.  </a:t>
            </a:r>
            <a:pPr indent="0" marL="0">
              <a:buNone/>
            </a:pPr>
            <a:r>
              <a:rPr lang="en-US" sz="1400" dirty="0">
                <a:solidFill>
                  <a:srgbClr val="FFFFFF"/>
                </a:solidFill>
                <a:latin typeface="Arial" pitchFamily="34" charset="0"/>
                <a:ea typeface="Arial" pitchFamily="34" charset="-122"/>
                <a:cs typeface="Arial" pitchFamily="34" charset="-120"/>
              </a:rPr>
              <a:t>El traslado se hace por fuera del horario de atención, y a nadie se le corta el correo de un día para otro sin avisar.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C:\Users\batul\Desktop\CAPACITACIONES\TENA - COOPAC\CORREO INSTITUCIONAL\codigo_fuente\assets\bg_acc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10</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8580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LO QUE NECESITAMOS DE USTED</a:t>
            </a:r>
            <a:endParaRPr lang="en-US" sz="1200" dirty="0"/>
          </a:p>
        </p:txBody>
      </p:sp>
      <p:sp>
        <p:nvSpPr>
          <p:cNvPr id="6" name="Text 3"/>
          <p:cNvSpPr/>
          <p:nvPr/>
        </p:nvSpPr>
        <p:spPr>
          <a:xfrm>
            <a:off x="777240" y="1051560"/>
            <a:ext cx="6949440" cy="822960"/>
          </a:xfrm>
          <a:prstGeom prst="rect">
            <a:avLst/>
          </a:prstGeom>
          <a:noFill/>
          <a:ln/>
        </p:spPr>
        <p:txBody>
          <a:bodyPr wrap="square" lIns="0" tIns="0" rIns="0" bIns="0" rtlCol="0" anchor="ctr"/>
          <a:lstStyle/>
          <a:p>
            <a:pPr indent="0" marL="0">
              <a:buNone/>
            </a:pPr>
            <a:r>
              <a:rPr lang="en-US" sz="4200" b="1" dirty="0">
                <a:solidFill>
                  <a:srgbClr val="FFFFFF"/>
                </a:solidFill>
                <a:latin typeface="Arial" pitchFamily="34" charset="0"/>
                <a:ea typeface="Arial" pitchFamily="34" charset="-122"/>
                <a:cs typeface="Arial" pitchFamily="34" charset="-120"/>
              </a:rPr>
              <a:t>Dos minutos, ahora</a:t>
            </a:r>
            <a:endParaRPr lang="en-US" sz="4200" dirty="0"/>
          </a:p>
        </p:txBody>
      </p:sp>
      <p:sp>
        <p:nvSpPr>
          <p:cNvPr id="7" name="Text 4"/>
          <p:cNvSpPr/>
          <p:nvPr/>
        </p:nvSpPr>
        <p:spPr>
          <a:xfrm>
            <a:off x="822960" y="1965960"/>
            <a:ext cx="6766560" cy="822960"/>
          </a:xfrm>
          <a:prstGeom prst="rect">
            <a:avLst/>
          </a:prstGeom>
          <a:noFill/>
          <a:ln/>
        </p:spPr>
        <p:txBody>
          <a:bodyPr wrap="square" lIns="0" tIns="0" rIns="0" bIns="0" rtlCol="0" anchor="ctr"/>
          <a:lstStyle/>
          <a:p>
            <a:pPr indent="0" marL="0">
              <a:buNone/>
            </a:pPr>
            <a:r>
              <a:rPr lang="en-US" sz="1550" dirty="0">
                <a:solidFill>
                  <a:srgbClr val="AFC3D8"/>
                </a:solidFill>
                <a:latin typeface="Arial" pitchFamily="34" charset="0"/>
                <a:ea typeface="Arial" pitchFamily="34" charset="-122"/>
                <a:cs typeface="Arial" pitchFamily="34" charset="-120"/>
              </a:rPr>
              <a:t>Su nombre ya está en la lista con una dirección propuesta. Solo tiene que abrirla, ver si le parece bien y confirmar. Si prefiere otra, la escribe.</a:t>
            </a:r>
            <a:endParaRPr lang="en-US" sz="1550" dirty="0"/>
          </a:p>
        </p:txBody>
      </p:sp>
      <p:sp>
        <p:nvSpPr>
          <p:cNvPr id="8" name="Shape 5"/>
          <p:cNvSpPr/>
          <p:nvPr/>
        </p:nvSpPr>
        <p:spPr>
          <a:xfrm>
            <a:off x="822960" y="3090672"/>
            <a:ext cx="118872" cy="118872"/>
          </a:xfrm>
          <a:prstGeom prst="ellipse">
            <a:avLst/>
          </a:prstGeom>
          <a:solidFill>
            <a:srgbClr val="F28C28"/>
          </a:solidFill>
          <a:ln/>
        </p:spPr>
      </p:sp>
      <p:sp>
        <p:nvSpPr>
          <p:cNvPr id="9" name="Text 6"/>
          <p:cNvSpPr/>
          <p:nvPr/>
        </p:nvSpPr>
        <p:spPr>
          <a:xfrm>
            <a:off x="1097280" y="2971800"/>
            <a:ext cx="6492240" cy="5486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Confirma con qué nombre quiere que le escriban</a:t>
            </a:r>
            <a:endParaRPr lang="en-US" sz="1400" dirty="0"/>
          </a:p>
        </p:txBody>
      </p:sp>
      <p:sp>
        <p:nvSpPr>
          <p:cNvPr id="10" name="Shape 7"/>
          <p:cNvSpPr/>
          <p:nvPr/>
        </p:nvSpPr>
        <p:spPr>
          <a:xfrm>
            <a:off x="822960" y="3639312"/>
            <a:ext cx="118872" cy="118872"/>
          </a:xfrm>
          <a:prstGeom prst="ellipse">
            <a:avLst/>
          </a:prstGeom>
          <a:solidFill>
            <a:srgbClr val="F28C28"/>
          </a:solidFill>
          <a:ln/>
        </p:spPr>
      </p:sp>
      <p:sp>
        <p:nvSpPr>
          <p:cNvPr id="11" name="Text 8"/>
          <p:cNvSpPr/>
          <p:nvPr/>
        </p:nvSpPr>
        <p:spPr>
          <a:xfrm>
            <a:off x="1097280" y="3520440"/>
            <a:ext cx="6492240" cy="5486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Nos dice cuál es su buzón de hoy, si tiene</a:t>
            </a:r>
            <a:endParaRPr lang="en-US" sz="1400" dirty="0"/>
          </a:p>
        </p:txBody>
      </p:sp>
      <p:sp>
        <p:nvSpPr>
          <p:cNvPr id="12" name="Shape 9"/>
          <p:cNvSpPr/>
          <p:nvPr/>
        </p:nvSpPr>
        <p:spPr>
          <a:xfrm>
            <a:off x="822960" y="4187952"/>
            <a:ext cx="118872" cy="118872"/>
          </a:xfrm>
          <a:prstGeom prst="ellipse">
            <a:avLst/>
          </a:prstGeom>
          <a:solidFill>
            <a:srgbClr val="F28C28"/>
          </a:solidFill>
          <a:ln/>
        </p:spPr>
      </p:sp>
      <p:sp>
        <p:nvSpPr>
          <p:cNvPr id="13" name="Text 10"/>
          <p:cNvSpPr/>
          <p:nvPr/>
        </p:nvSpPr>
        <p:spPr>
          <a:xfrm>
            <a:off x="1097280" y="4069080"/>
            <a:ext cx="6492240" cy="5486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Decide qué hacer con el correo guardado</a:t>
            </a:r>
            <a:endParaRPr lang="en-US" sz="1400" dirty="0"/>
          </a:p>
        </p:txBody>
      </p:sp>
      <p:sp>
        <p:nvSpPr>
          <p:cNvPr id="14" name="Shape 11"/>
          <p:cNvSpPr/>
          <p:nvPr/>
        </p:nvSpPr>
        <p:spPr>
          <a:xfrm>
            <a:off x="822960" y="4736592"/>
            <a:ext cx="118872" cy="118872"/>
          </a:xfrm>
          <a:prstGeom prst="ellipse">
            <a:avLst/>
          </a:prstGeom>
          <a:solidFill>
            <a:srgbClr val="F28C28"/>
          </a:solidFill>
          <a:ln/>
        </p:spPr>
      </p:sp>
      <p:sp>
        <p:nvSpPr>
          <p:cNvPr id="15" name="Text 12"/>
          <p:cNvSpPr/>
          <p:nvPr/>
        </p:nvSpPr>
        <p:spPr>
          <a:xfrm>
            <a:off x="1097280" y="4617720"/>
            <a:ext cx="6492240" cy="5486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Marca a qué buzones de agencia o área necesita entrar</a:t>
            </a:r>
            <a:endParaRPr lang="en-US" sz="1400" dirty="0"/>
          </a:p>
        </p:txBody>
      </p:sp>
      <p:sp>
        <p:nvSpPr>
          <p:cNvPr id="16" name="Shape 13"/>
          <p:cNvSpPr/>
          <p:nvPr/>
        </p:nvSpPr>
        <p:spPr>
          <a:xfrm>
            <a:off x="822960" y="5349240"/>
            <a:ext cx="6766560" cy="868680"/>
          </a:xfrm>
          <a:prstGeom prst="roundRect">
            <a:avLst>
              <a:gd name="adj" fmla="val 10526"/>
            </a:avLst>
          </a:prstGeom>
          <a:solidFill>
            <a:srgbClr val="16406B"/>
          </a:solidFill>
          <a:ln w="12700">
            <a:solidFill>
              <a:srgbClr val="2A4E74"/>
            </a:solidFill>
            <a:prstDash val="solid"/>
          </a:ln>
        </p:spPr>
      </p:sp>
      <p:sp>
        <p:nvSpPr>
          <p:cNvPr id="17" name="Text 14"/>
          <p:cNvSpPr/>
          <p:nvPr/>
        </p:nvSpPr>
        <p:spPr>
          <a:xfrm>
            <a:off x="914400" y="5349240"/>
            <a:ext cx="6583680" cy="868680"/>
          </a:xfrm>
          <a:prstGeom prst="rect">
            <a:avLst/>
          </a:prstGeom>
          <a:noFill/>
          <a:ln/>
        </p:spPr>
        <p:txBody>
          <a:bodyPr wrap="square" lIns="0" tIns="0" rIns="0" bIns="0" rtlCol="0" anchor="ctr"/>
          <a:lstStyle/>
          <a:p>
            <a:pPr algn="ctr" indent="0" marL="0">
              <a:buNone/>
            </a:pPr>
            <a:r>
              <a:rPr lang="en-US" sz="1600" b="1" dirty="0">
                <a:solidFill>
                  <a:srgbClr val="F28C28"/>
                </a:solidFill>
                <a:latin typeface="Consolas" pitchFamily="34" charset="0"/>
                <a:ea typeface="Consolas" pitchFamily="34" charset="-122"/>
                <a:cs typeface="Consolas" pitchFamily="34" charset="-120"/>
              </a:rPr>
              <a:t>evento.geomastersolutions.com/correo</a:t>
            </a:r>
            <a:endParaRPr lang="en-US" sz="1600" dirty="0"/>
          </a:p>
        </p:txBody>
      </p:sp>
      <p:sp>
        <p:nvSpPr>
          <p:cNvPr id="18" name="Shape 15"/>
          <p:cNvSpPr/>
          <p:nvPr/>
        </p:nvSpPr>
        <p:spPr>
          <a:xfrm>
            <a:off x="8183880" y="1874520"/>
            <a:ext cx="3246120" cy="3246120"/>
          </a:xfrm>
          <a:prstGeom prst="roundRect">
            <a:avLst>
              <a:gd name="adj" fmla="val 3380"/>
            </a:avLst>
          </a:prstGeom>
          <a:solidFill>
            <a:srgbClr val="FFFFFF"/>
          </a:solidFill>
          <a:ln/>
        </p:spPr>
      </p:sp>
      <p:pic>
        <p:nvPicPr>
          <p:cNvPr id="19" name="Image 1" descr="C:\Users\batul\Desktop\CAPACITACIONES\TENA - COOPAC\CORREO INSTITUCIONAL\codigo_fuente\assets\qr_correo.png">    </p:cNvPr>
          <p:cNvPicPr>
            <a:picLocks noChangeAspect="1"/>
          </p:cNvPicPr>
          <p:nvPr/>
        </p:nvPicPr>
        <p:blipFill>
          <a:blip r:embed="rId2"/>
          <a:stretch>
            <a:fillRect/>
          </a:stretch>
        </p:blipFill>
        <p:spPr>
          <a:xfrm>
            <a:off x="8412480" y="2103120"/>
            <a:ext cx="2788920" cy="2788920"/>
          </a:xfrm>
          <a:prstGeom prst="rect">
            <a:avLst/>
          </a:prstGeom>
        </p:spPr>
      </p:pic>
      <p:sp>
        <p:nvSpPr>
          <p:cNvPr id="20" name="Text 16"/>
          <p:cNvSpPr/>
          <p:nvPr/>
        </p:nvSpPr>
        <p:spPr>
          <a:xfrm>
            <a:off x="8183880" y="5257800"/>
            <a:ext cx="3246120" cy="365760"/>
          </a:xfrm>
          <a:prstGeom prst="rect">
            <a:avLst/>
          </a:prstGeom>
          <a:noFill/>
          <a:ln/>
        </p:spPr>
        <p:txBody>
          <a:bodyPr wrap="square" lIns="0" tIns="0" rIns="0" bIns="0" rtlCol="0" anchor="ctr"/>
          <a:lstStyle/>
          <a:p>
            <a:pPr algn="ctr" indent="0" marL="0">
              <a:buNone/>
            </a:pPr>
            <a:r>
              <a:rPr lang="en-US" sz="1250" dirty="0">
                <a:solidFill>
                  <a:srgbClr val="AFC3D8"/>
                </a:solidFill>
                <a:latin typeface="Arial" pitchFamily="34" charset="0"/>
                <a:ea typeface="Arial" pitchFamily="34" charset="-122"/>
                <a:cs typeface="Arial" pitchFamily="34" charset="-120"/>
              </a:rPr>
              <a:t>Apunte con la cámara del teléfono</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C:\Users\batul\Desktop\CAPACITACIONES\TENA - COOPAC\CORREO INSTITUCIONAL\codigo_fuente\assets\bg_content.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11</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64008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DE AQUÍ EN ADELANTE</a:t>
            </a:r>
            <a:endParaRPr lang="en-US" sz="1200" dirty="0"/>
          </a:p>
        </p:txBody>
      </p:sp>
      <p:sp>
        <p:nvSpPr>
          <p:cNvPr id="6" name="Text 3"/>
          <p:cNvSpPr/>
          <p:nvPr/>
        </p:nvSpPr>
        <p:spPr>
          <a:xfrm>
            <a:off x="777240" y="1005840"/>
            <a:ext cx="10607040" cy="82296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Qué sigue, y cuándo</a:t>
            </a:r>
            <a:endParaRPr lang="en-US" sz="3600" dirty="0"/>
          </a:p>
        </p:txBody>
      </p:sp>
      <p:sp>
        <p:nvSpPr>
          <p:cNvPr id="7" name="Shape 4"/>
          <p:cNvSpPr/>
          <p:nvPr/>
        </p:nvSpPr>
        <p:spPr>
          <a:xfrm>
            <a:off x="822960" y="2103120"/>
            <a:ext cx="10607040" cy="786384"/>
          </a:xfrm>
          <a:prstGeom prst="roundRect">
            <a:avLst>
              <a:gd name="adj" fmla="val 11628"/>
            </a:avLst>
          </a:prstGeom>
          <a:solidFill>
            <a:srgbClr val="10314F"/>
          </a:solidFill>
          <a:ln w="12700">
            <a:solidFill>
              <a:srgbClr val="2A4E74"/>
            </a:solidFill>
            <a:prstDash val="solid"/>
          </a:ln>
        </p:spPr>
      </p:sp>
      <p:sp>
        <p:nvSpPr>
          <p:cNvPr id="8" name="Shape 5"/>
          <p:cNvSpPr/>
          <p:nvPr/>
        </p:nvSpPr>
        <p:spPr>
          <a:xfrm>
            <a:off x="1179576" y="2194560"/>
            <a:ext cx="603504" cy="603504"/>
          </a:xfrm>
          <a:prstGeom prst="ellipse">
            <a:avLst/>
          </a:prstGeom>
          <a:solidFill>
            <a:srgbClr val="16406B"/>
          </a:solidFill>
          <a:ln/>
        </p:spPr>
      </p:sp>
      <p:pic>
        <p:nvPicPr>
          <p:cNvPr id="9" name="Image 1" descr="C:\Users\batul\Desktop\CAPACITACIONES\TENA - COOPAC\CORREO INSTITUCIONAL\codigo_fuente\assets\ic_check_F28C28.png">    </p:cNvPr>
          <p:cNvPicPr>
            <a:picLocks noChangeAspect="1"/>
          </p:cNvPicPr>
          <p:nvPr/>
        </p:nvPicPr>
        <p:blipFill>
          <a:blip r:embed="rId2"/>
          <a:stretch>
            <a:fillRect/>
          </a:stretch>
        </p:blipFill>
        <p:spPr>
          <a:xfrm>
            <a:off x="1324417" y="2339401"/>
            <a:ext cx="313822" cy="313822"/>
          </a:xfrm>
          <a:prstGeom prst="rect">
            <a:avLst/>
          </a:prstGeom>
        </p:spPr>
      </p:pic>
      <p:sp>
        <p:nvSpPr>
          <p:cNvPr id="10" name="Text 6"/>
          <p:cNvSpPr/>
          <p:nvPr/>
        </p:nvSpPr>
        <p:spPr>
          <a:xfrm>
            <a:off x="2057400" y="2103120"/>
            <a:ext cx="2834640" cy="786384"/>
          </a:xfrm>
          <a:prstGeom prst="rect">
            <a:avLst/>
          </a:prstGeom>
          <a:noFill/>
          <a:ln/>
        </p:spPr>
        <p:txBody>
          <a:bodyPr wrap="square" lIns="0" tIns="0" rIns="0" bIns="0" rtlCol="0" anchor="ctr"/>
          <a:lstStyle/>
          <a:p>
            <a:pPr indent="0" marL="0">
              <a:buNone/>
            </a:pPr>
            <a:r>
              <a:rPr lang="en-US" sz="1450" b="1" dirty="0">
                <a:solidFill>
                  <a:srgbClr val="34D399"/>
                </a:solidFill>
                <a:latin typeface="Arial" pitchFamily="34" charset="0"/>
                <a:ea typeface="Arial" pitchFamily="34" charset="-122"/>
                <a:cs typeface="Arial" pitchFamily="34" charset="-120"/>
              </a:rPr>
              <a:t>Hoy</a:t>
            </a:r>
            <a:endParaRPr lang="en-US" sz="1450" dirty="0"/>
          </a:p>
        </p:txBody>
      </p:sp>
      <p:sp>
        <p:nvSpPr>
          <p:cNvPr id="11" name="Text 7"/>
          <p:cNvSpPr/>
          <p:nvPr/>
        </p:nvSpPr>
        <p:spPr>
          <a:xfrm>
            <a:off x="4937760" y="2103120"/>
            <a:ext cx="6217920" cy="786384"/>
          </a:xfrm>
          <a:prstGeom prst="rect">
            <a:avLst/>
          </a:prstGeom>
          <a:noFill/>
          <a:ln/>
        </p:spPr>
        <p:txBody>
          <a:bodyPr wrap="square" lIns="0" tIns="0" rIns="0" bIns="0" rtlCol="0" anchor="ctr"/>
          <a:lstStyle/>
          <a:p>
            <a:pPr indent="0" marL="0">
              <a:buNone/>
            </a:pPr>
            <a:r>
              <a:rPr lang="en-US" sz="1350" dirty="0">
                <a:solidFill>
                  <a:srgbClr val="FFFFFF"/>
                </a:solidFill>
                <a:latin typeface="Arial" pitchFamily="34" charset="0"/>
                <a:ea typeface="Arial" pitchFamily="34" charset="-122"/>
                <a:cs typeface="Arial" pitchFamily="34" charset="-120"/>
              </a:rPr>
              <a:t>Cada uno confirma su dirección</a:t>
            </a:r>
            <a:endParaRPr lang="en-US" sz="1350" dirty="0"/>
          </a:p>
        </p:txBody>
      </p:sp>
      <p:sp>
        <p:nvSpPr>
          <p:cNvPr id="12" name="Shape 8"/>
          <p:cNvSpPr/>
          <p:nvPr/>
        </p:nvSpPr>
        <p:spPr>
          <a:xfrm>
            <a:off x="822960" y="3054096"/>
            <a:ext cx="10607040" cy="786384"/>
          </a:xfrm>
          <a:prstGeom prst="roundRect">
            <a:avLst>
              <a:gd name="adj" fmla="val 11628"/>
            </a:avLst>
          </a:prstGeom>
          <a:solidFill>
            <a:srgbClr val="10314F"/>
          </a:solidFill>
          <a:ln w="12700">
            <a:solidFill>
              <a:srgbClr val="2A4E74"/>
            </a:solidFill>
            <a:prstDash val="solid"/>
          </a:ln>
        </p:spPr>
      </p:sp>
      <p:sp>
        <p:nvSpPr>
          <p:cNvPr id="13" name="Shape 9"/>
          <p:cNvSpPr/>
          <p:nvPr/>
        </p:nvSpPr>
        <p:spPr>
          <a:xfrm>
            <a:off x="1179576" y="3145536"/>
            <a:ext cx="603504" cy="603504"/>
          </a:xfrm>
          <a:prstGeom prst="ellipse">
            <a:avLst/>
          </a:prstGeom>
          <a:solidFill>
            <a:srgbClr val="16406B"/>
          </a:solidFill>
          <a:ln/>
        </p:spPr>
      </p:sp>
      <p:pic>
        <p:nvPicPr>
          <p:cNvPr id="14" name="Image 2" descr="C:\Users\batul\Desktop\CAPACITACIONES\TENA - COOPAC\CORREO INSTITUCIONAL\codigo_fuente\assets\ic_file_F28C28.png">    </p:cNvPr>
          <p:cNvPicPr>
            <a:picLocks noChangeAspect="1"/>
          </p:cNvPicPr>
          <p:nvPr/>
        </p:nvPicPr>
        <p:blipFill>
          <a:blip r:embed="rId3"/>
          <a:stretch>
            <a:fillRect/>
          </a:stretch>
        </p:blipFill>
        <p:spPr>
          <a:xfrm>
            <a:off x="1324417" y="3290377"/>
            <a:ext cx="313822" cy="313822"/>
          </a:xfrm>
          <a:prstGeom prst="rect">
            <a:avLst/>
          </a:prstGeom>
        </p:spPr>
      </p:pic>
      <p:sp>
        <p:nvSpPr>
          <p:cNvPr id="15" name="Text 10"/>
          <p:cNvSpPr/>
          <p:nvPr/>
        </p:nvSpPr>
        <p:spPr>
          <a:xfrm>
            <a:off x="2057400" y="3054096"/>
            <a:ext cx="2834640" cy="786384"/>
          </a:xfrm>
          <a:prstGeom prst="rect">
            <a:avLst/>
          </a:prstGeom>
          <a:noFill/>
          <a:ln/>
        </p:spPr>
        <p:txBody>
          <a:bodyPr wrap="square" lIns="0" tIns="0" rIns="0" bIns="0" rtlCol="0" anchor="ctr"/>
          <a:lstStyle/>
          <a:p>
            <a:pPr indent="0" marL="0">
              <a:buNone/>
            </a:pPr>
            <a:r>
              <a:rPr lang="en-US" sz="1450" b="1" dirty="0">
                <a:solidFill>
                  <a:srgbClr val="F28C28"/>
                </a:solidFill>
                <a:latin typeface="Arial" pitchFamily="34" charset="0"/>
                <a:ea typeface="Arial" pitchFamily="34" charset="-122"/>
                <a:cs typeface="Arial" pitchFamily="34" charset="-120"/>
              </a:rPr>
              <a:t>La semana que viene</a:t>
            </a:r>
            <a:endParaRPr lang="en-US" sz="1450" dirty="0"/>
          </a:p>
        </p:txBody>
      </p:sp>
      <p:sp>
        <p:nvSpPr>
          <p:cNvPr id="16" name="Text 11"/>
          <p:cNvSpPr/>
          <p:nvPr/>
        </p:nvSpPr>
        <p:spPr>
          <a:xfrm>
            <a:off x="4937760" y="3054096"/>
            <a:ext cx="6217920" cy="786384"/>
          </a:xfrm>
          <a:prstGeom prst="rect">
            <a:avLst/>
          </a:prstGeom>
          <a:noFill/>
          <a:ln/>
        </p:spPr>
        <p:txBody>
          <a:bodyPr wrap="square" lIns="0" tIns="0" rIns="0" bIns="0" rtlCol="0" anchor="ctr"/>
          <a:lstStyle/>
          <a:p>
            <a:pPr indent="0" marL="0">
              <a:buNone/>
            </a:pPr>
            <a:r>
              <a:rPr lang="en-US" sz="1350" dirty="0">
                <a:solidFill>
                  <a:srgbClr val="FFFFFF"/>
                </a:solidFill>
                <a:latin typeface="Arial" pitchFamily="34" charset="0"/>
                <a:ea typeface="Arial" pitchFamily="34" charset="-122"/>
                <a:cs typeface="Arial" pitchFamily="34" charset="-120"/>
              </a:rPr>
              <a:t>Se crean las cuentas y se prepara el traslado</a:t>
            </a:r>
            <a:endParaRPr lang="en-US" sz="1350" dirty="0"/>
          </a:p>
        </p:txBody>
      </p:sp>
      <p:sp>
        <p:nvSpPr>
          <p:cNvPr id="17" name="Shape 12"/>
          <p:cNvSpPr/>
          <p:nvPr/>
        </p:nvSpPr>
        <p:spPr>
          <a:xfrm>
            <a:off x="822960" y="4005072"/>
            <a:ext cx="10607040" cy="786384"/>
          </a:xfrm>
          <a:prstGeom prst="roundRect">
            <a:avLst>
              <a:gd name="adj" fmla="val 11628"/>
            </a:avLst>
          </a:prstGeom>
          <a:solidFill>
            <a:srgbClr val="10314F"/>
          </a:solidFill>
          <a:ln w="12700">
            <a:solidFill>
              <a:srgbClr val="2A4E74"/>
            </a:solidFill>
            <a:prstDash val="solid"/>
          </a:ln>
        </p:spPr>
      </p:sp>
      <p:sp>
        <p:nvSpPr>
          <p:cNvPr id="18" name="Shape 13"/>
          <p:cNvSpPr/>
          <p:nvPr/>
        </p:nvSpPr>
        <p:spPr>
          <a:xfrm>
            <a:off x="1179576" y="4096512"/>
            <a:ext cx="603504" cy="603504"/>
          </a:xfrm>
          <a:prstGeom prst="ellipse">
            <a:avLst/>
          </a:prstGeom>
          <a:solidFill>
            <a:srgbClr val="16406B"/>
          </a:solidFill>
          <a:ln/>
        </p:spPr>
      </p:sp>
      <p:pic>
        <p:nvPicPr>
          <p:cNvPr id="19" name="Image 3" descr="C:\Users\batul\Desktop\CAPACITACIONES\TENA - COOPAC\CORREO INSTITUCIONAL\codigo_fuente\assets\ic_refresh_F28C28.png">    </p:cNvPr>
          <p:cNvPicPr>
            <a:picLocks noChangeAspect="1"/>
          </p:cNvPicPr>
          <p:nvPr/>
        </p:nvPicPr>
        <p:blipFill>
          <a:blip r:embed="rId4"/>
          <a:stretch>
            <a:fillRect/>
          </a:stretch>
        </p:blipFill>
        <p:spPr>
          <a:xfrm>
            <a:off x="1324417" y="4241353"/>
            <a:ext cx="313822" cy="313822"/>
          </a:xfrm>
          <a:prstGeom prst="rect">
            <a:avLst/>
          </a:prstGeom>
        </p:spPr>
      </p:pic>
      <p:sp>
        <p:nvSpPr>
          <p:cNvPr id="20" name="Text 14"/>
          <p:cNvSpPr/>
          <p:nvPr/>
        </p:nvSpPr>
        <p:spPr>
          <a:xfrm>
            <a:off x="2057400" y="4005072"/>
            <a:ext cx="2834640" cy="786384"/>
          </a:xfrm>
          <a:prstGeom prst="rect">
            <a:avLst/>
          </a:prstGeom>
          <a:noFill/>
          <a:ln/>
        </p:spPr>
        <p:txBody>
          <a:bodyPr wrap="square" lIns="0" tIns="0" rIns="0" bIns="0" rtlCol="0" anchor="ctr"/>
          <a:lstStyle/>
          <a:p>
            <a:pPr indent="0" marL="0">
              <a:buNone/>
            </a:pPr>
            <a:r>
              <a:rPr lang="en-US" sz="1450" b="1" dirty="0">
                <a:solidFill>
                  <a:srgbClr val="F28C28"/>
                </a:solidFill>
                <a:latin typeface="Arial" pitchFamily="34" charset="0"/>
                <a:ea typeface="Arial" pitchFamily="34" charset="-122"/>
                <a:cs typeface="Arial" pitchFamily="34" charset="-120"/>
              </a:rPr>
              <a:t>El traslado</a:t>
            </a:r>
            <a:endParaRPr lang="en-US" sz="1450" dirty="0"/>
          </a:p>
        </p:txBody>
      </p:sp>
      <p:sp>
        <p:nvSpPr>
          <p:cNvPr id="21" name="Text 15"/>
          <p:cNvSpPr/>
          <p:nvPr/>
        </p:nvSpPr>
        <p:spPr>
          <a:xfrm>
            <a:off x="4937760" y="4005072"/>
            <a:ext cx="6217920" cy="786384"/>
          </a:xfrm>
          <a:prstGeom prst="rect">
            <a:avLst/>
          </a:prstGeom>
          <a:noFill/>
          <a:ln/>
        </p:spPr>
        <p:txBody>
          <a:bodyPr wrap="square" lIns="0" tIns="0" rIns="0" bIns="0" rtlCol="0" anchor="ctr"/>
          <a:lstStyle/>
          <a:p>
            <a:pPr indent="0" marL="0">
              <a:buNone/>
            </a:pPr>
            <a:r>
              <a:rPr lang="en-US" sz="1350" dirty="0">
                <a:solidFill>
                  <a:srgbClr val="FFFFFF"/>
                </a:solidFill>
                <a:latin typeface="Arial" pitchFamily="34" charset="0"/>
                <a:ea typeface="Arial" pitchFamily="34" charset="-122"/>
                <a:cs typeface="Arial" pitchFamily="34" charset="-120"/>
              </a:rPr>
              <a:t>Fin de semana, fuera del horario de atención</a:t>
            </a:r>
            <a:endParaRPr lang="en-US" sz="1350" dirty="0"/>
          </a:p>
        </p:txBody>
      </p:sp>
      <p:sp>
        <p:nvSpPr>
          <p:cNvPr id="22" name="Shape 16"/>
          <p:cNvSpPr/>
          <p:nvPr/>
        </p:nvSpPr>
        <p:spPr>
          <a:xfrm>
            <a:off x="822960" y="4956048"/>
            <a:ext cx="10607040" cy="786384"/>
          </a:xfrm>
          <a:prstGeom prst="roundRect">
            <a:avLst>
              <a:gd name="adj" fmla="val 11628"/>
            </a:avLst>
          </a:prstGeom>
          <a:solidFill>
            <a:srgbClr val="10314F"/>
          </a:solidFill>
          <a:ln w="12700">
            <a:solidFill>
              <a:srgbClr val="2A4E74"/>
            </a:solidFill>
            <a:prstDash val="solid"/>
          </a:ln>
        </p:spPr>
      </p:sp>
      <p:sp>
        <p:nvSpPr>
          <p:cNvPr id="23" name="Shape 17"/>
          <p:cNvSpPr/>
          <p:nvPr/>
        </p:nvSpPr>
        <p:spPr>
          <a:xfrm>
            <a:off x="1179576" y="5047488"/>
            <a:ext cx="603504" cy="603504"/>
          </a:xfrm>
          <a:prstGeom prst="ellipse">
            <a:avLst/>
          </a:prstGeom>
          <a:solidFill>
            <a:srgbClr val="16406B"/>
          </a:solidFill>
          <a:ln/>
        </p:spPr>
      </p:sp>
      <p:pic>
        <p:nvPicPr>
          <p:cNvPr id="24" name="Image 4" descr="C:\Users\batul\Desktop\CAPACITACIONES\TENA - COOPAC\CORREO INSTITUCIONAL\codigo_fuente\assets\ic_key_F28C28.png">    </p:cNvPr>
          <p:cNvPicPr>
            <a:picLocks noChangeAspect="1"/>
          </p:cNvPicPr>
          <p:nvPr/>
        </p:nvPicPr>
        <p:blipFill>
          <a:blip r:embed="rId5"/>
          <a:stretch>
            <a:fillRect/>
          </a:stretch>
        </p:blipFill>
        <p:spPr>
          <a:xfrm>
            <a:off x="1324417" y="5192329"/>
            <a:ext cx="313822" cy="313822"/>
          </a:xfrm>
          <a:prstGeom prst="rect">
            <a:avLst/>
          </a:prstGeom>
        </p:spPr>
      </p:pic>
      <p:sp>
        <p:nvSpPr>
          <p:cNvPr id="25" name="Text 18"/>
          <p:cNvSpPr/>
          <p:nvPr/>
        </p:nvSpPr>
        <p:spPr>
          <a:xfrm>
            <a:off x="2057400" y="4956048"/>
            <a:ext cx="2834640" cy="786384"/>
          </a:xfrm>
          <a:prstGeom prst="rect">
            <a:avLst/>
          </a:prstGeom>
          <a:noFill/>
          <a:ln/>
        </p:spPr>
        <p:txBody>
          <a:bodyPr wrap="square" lIns="0" tIns="0" rIns="0" bIns="0" rtlCol="0" anchor="ctr"/>
          <a:lstStyle/>
          <a:p>
            <a:pPr indent="0" marL="0">
              <a:buNone/>
            </a:pPr>
            <a:r>
              <a:rPr lang="en-US" sz="1450" b="1" dirty="0">
                <a:solidFill>
                  <a:srgbClr val="F28C28"/>
                </a:solidFill>
                <a:latin typeface="Arial" pitchFamily="34" charset="0"/>
                <a:ea typeface="Arial" pitchFamily="34" charset="-122"/>
                <a:cs typeface="Arial" pitchFamily="34" charset="-120"/>
              </a:rPr>
              <a:t>Su clave</a:t>
            </a:r>
            <a:endParaRPr lang="en-US" sz="1450" dirty="0"/>
          </a:p>
        </p:txBody>
      </p:sp>
      <p:sp>
        <p:nvSpPr>
          <p:cNvPr id="26" name="Text 19"/>
          <p:cNvSpPr/>
          <p:nvPr/>
        </p:nvSpPr>
        <p:spPr>
          <a:xfrm>
            <a:off x="4937760" y="4956048"/>
            <a:ext cx="6217920" cy="786384"/>
          </a:xfrm>
          <a:prstGeom prst="rect">
            <a:avLst/>
          </a:prstGeom>
          <a:noFill/>
          <a:ln/>
        </p:spPr>
        <p:txBody>
          <a:bodyPr wrap="square" lIns="0" tIns="0" rIns="0" bIns="0" rtlCol="0" anchor="ctr"/>
          <a:lstStyle/>
          <a:p>
            <a:pPr indent="0" marL="0">
              <a:buNone/>
            </a:pPr>
            <a:r>
              <a:rPr lang="en-US" sz="1350" dirty="0">
                <a:solidFill>
                  <a:srgbClr val="FFFFFF"/>
                </a:solidFill>
                <a:latin typeface="Arial" pitchFamily="34" charset="0"/>
                <a:ea typeface="Arial" pitchFamily="34" charset="-122"/>
                <a:cs typeface="Arial" pitchFamily="34" charset="-120"/>
              </a:rPr>
              <a:t>Se le entrega en persona, con una guía de cómo entrar</a:t>
            </a:r>
            <a:endParaRPr lang="en-US" sz="1350" dirty="0"/>
          </a:p>
        </p:txBody>
      </p:sp>
      <p:sp>
        <p:nvSpPr>
          <p:cNvPr id="27" name="Text 20"/>
          <p:cNvSpPr/>
          <p:nvPr/>
        </p:nvSpPr>
        <p:spPr>
          <a:xfrm>
            <a:off x="822960" y="5852160"/>
            <a:ext cx="10607040" cy="45720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Nadie se queda sin correo en el camino. </a:t>
            </a:r>
            <a:pPr indent="0" marL="0">
              <a:buNone/>
            </a:pPr>
            <a:r>
              <a:rPr lang="en-US" sz="1600" dirty="0">
                <a:solidFill>
                  <a:srgbClr val="AFC3D8"/>
                </a:solidFill>
                <a:latin typeface="Arial" pitchFamily="34" charset="0"/>
                <a:ea typeface="Arial" pitchFamily="34" charset="-122"/>
                <a:cs typeface="Arial" pitchFamily="34" charset="-120"/>
              </a:rPr>
              <a:t>Y si algo no funciona, hay a quién reclamarle.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C:\Users\batul\Desktop\CAPACITACIONES\TENA - COOPAC\CORREO INSTITUCIONAL\codigo_fuente\assets\bg_title.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11505895" y="6400800"/>
            <a:ext cx="411480" cy="274320"/>
          </a:xfrm>
          <a:prstGeom prst="rect">
            <a:avLst/>
          </a:prstGeom>
          <a:noFill/>
          <a:ln/>
        </p:spPr>
        <p:txBody>
          <a:bodyPr wrap="square" lIns="0" tIns="0" rIns="0" bIns="0" rtlCol="0" anchor="ctr"/>
          <a:lstStyle/>
          <a:p>
            <a:pPr algn="r" indent="0" marL="0">
              <a:buNone/>
            </a:pPr>
            <a:r>
              <a:rPr lang="en-US" sz="1000" dirty="0">
                <a:solidFill>
                  <a:srgbClr val="AFC3D8"/>
                </a:solidFill>
                <a:latin typeface="Arial" pitchFamily="34" charset="0"/>
                <a:ea typeface="Arial" pitchFamily="34" charset="-122"/>
                <a:cs typeface="Arial" pitchFamily="34" charset="-120"/>
              </a:rPr>
              <a:t>12</a:t>
            </a:r>
            <a:endParaRPr lang="en-US" sz="1000" dirty="0"/>
          </a:p>
        </p:txBody>
      </p:sp>
      <p:sp>
        <p:nvSpPr>
          <p:cNvPr id="4" name="Text 1"/>
          <p:cNvSpPr/>
          <p:nvPr/>
        </p:nvSpPr>
        <p:spPr>
          <a:xfrm>
            <a:off x="548640" y="6400800"/>
            <a:ext cx="4206240" cy="274320"/>
          </a:xfrm>
          <a:prstGeom prst="rect">
            <a:avLst/>
          </a:prstGeom>
          <a:noFill/>
          <a:ln/>
        </p:spPr>
        <p:txBody>
          <a:bodyPr wrap="square" lIns="0" tIns="0" rIns="0" bIns="0" rtlCol="0" anchor="ctr"/>
          <a:lstStyle/>
          <a:p>
            <a:pPr indent="0" marL="0">
              <a:buNone/>
            </a:pPr>
            <a:r>
              <a:rPr lang="en-US" sz="900" b="1" spc="300" kern="0" dirty="0">
                <a:solidFill>
                  <a:srgbClr val="5E7FA3"/>
                </a:solidFill>
                <a:latin typeface="Arial" pitchFamily="34" charset="0"/>
                <a:ea typeface="Arial" pitchFamily="34" charset="-122"/>
                <a:cs typeface="Arial" pitchFamily="34" charset="-120"/>
              </a:rPr>
              <a:t>CORREO INSTITUCIONAL · COOPAC</a:t>
            </a:r>
            <a:endParaRPr lang="en-US" sz="900" dirty="0"/>
          </a:p>
        </p:txBody>
      </p:sp>
      <p:sp>
        <p:nvSpPr>
          <p:cNvPr id="5" name="Text 2"/>
          <p:cNvSpPr/>
          <p:nvPr/>
        </p:nvSpPr>
        <p:spPr>
          <a:xfrm>
            <a:off x="822960" y="1371600"/>
            <a:ext cx="7315200" cy="292608"/>
          </a:xfrm>
          <a:prstGeom prst="rect">
            <a:avLst/>
          </a:prstGeom>
          <a:noFill/>
          <a:ln/>
        </p:spPr>
        <p:txBody>
          <a:bodyPr wrap="square" lIns="0" tIns="0" rIns="0" bIns="0" rtlCol="0" anchor="ctr"/>
          <a:lstStyle/>
          <a:p>
            <a:pPr indent="0" marL="0">
              <a:buNone/>
            </a:pPr>
            <a:r>
              <a:rPr lang="en-US" sz="1200" b="1" spc="400" kern="0" dirty="0">
                <a:solidFill>
                  <a:srgbClr val="F28C28"/>
                </a:solidFill>
                <a:latin typeface="Arial" pitchFamily="34" charset="0"/>
                <a:ea typeface="Arial" pitchFamily="34" charset="-122"/>
                <a:cs typeface="Arial" pitchFamily="34" charset="-120"/>
              </a:rPr>
              <a:t>PARA CERRAR</a:t>
            </a:r>
            <a:endParaRPr lang="en-US" sz="1200" dirty="0"/>
          </a:p>
        </p:txBody>
      </p:sp>
      <p:sp>
        <p:nvSpPr>
          <p:cNvPr id="6" name="Text 3"/>
          <p:cNvSpPr/>
          <p:nvPr/>
        </p:nvSpPr>
        <p:spPr>
          <a:xfrm>
            <a:off x="777240" y="1783080"/>
            <a:ext cx="8961120" cy="2011680"/>
          </a:xfrm>
          <a:prstGeom prst="rect">
            <a:avLst/>
          </a:prstGeom>
          <a:noFill/>
          <a:ln/>
        </p:spPr>
        <p:txBody>
          <a:bodyPr wrap="square" lIns="0" tIns="0" rIns="0" bIns="0" rtlCol="0" anchor="ctr"/>
          <a:lstStyle/>
          <a:p>
            <a:pPr indent="0" marL="0">
              <a:lnSpc>
                <a:spcPts val="5000"/>
              </a:lnSpc>
              <a:buNone/>
            </a:pPr>
            <a:r>
              <a:rPr lang="en-US" sz="4000" b="1" dirty="0">
                <a:solidFill>
                  <a:srgbClr val="FFFFFF"/>
                </a:solidFill>
                <a:latin typeface="Arial" pitchFamily="34" charset="0"/>
                <a:ea typeface="Arial" pitchFamily="34" charset="-122"/>
                <a:cs typeface="Arial" pitchFamily="34" charset="-120"/>
              </a:rPr>
              <a:t>Un correo con su nombre
</a:t>
            </a:r>
            <a:pPr indent="0" marL="0">
              <a:lnSpc>
                <a:spcPts val="5000"/>
              </a:lnSpc>
              <a:buNone/>
            </a:pPr>
            <a:r>
              <a:rPr lang="en-US" sz="4000" b="1" dirty="0">
                <a:solidFill>
                  <a:srgbClr val="F28C28"/>
                </a:solidFill>
                <a:latin typeface="Arial" pitchFamily="34" charset="0"/>
                <a:ea typeface="Arial" pitchFamily="34" charset="-122"/>
                <a:cs typeface="Arial" pitchFamily="34" charset="-120"/>
              </a:rPr>
              <a:t>es la cooperativa hablando</a:t>
            </a:r>
            <a:endParaRPr lang="en-US" sz="4000" dirty="0"/>
          </a:p>
        </p:txBody>
      </p:sp>
      <p:sp>
        <p:nvSpPr>
          <p:cNvPr id="7" name="Text 4"/>
          <p:cNvSpPr/>
          <p:nvPr/>
        </p:nvSpPr>
        <p:spPr>
          <a:xfrm>
            <a:off x="822960" y="3931920"/>
            <a:ext cx="7863840" cy="914400"/>
          </a:xfrm>
          <a:prstGeom prst="rect">
            <a:avLst/>
          </a:prstGeom>
          <a:noFill/>
          <a:ln/>
        </p:spPr>
        <p:txBody>
          <a:bodyPr wrap="square" lIns="0" tIns="0" rIns="0" bIns="0" rtlCol="0" anchor="ctr"/>
          <a:lstStyle/>
          <a:p>
            <a:pPr indent="0" marL="0">
              <a:buNone/>
            </a:pPr>
            <a:r>
              <a:rPr lang="en-US" sz="1600" dirty="0">
                <a:solidFill>
                  <a:srgbClr val="AFC3D8"/>
                </a:solidFill>
                <a:latin typeface="Arial" pitchFamily="34" charset="0"/>
                <a:ea typeface="Arial" pitchFamily="34" charset="-122"/>
                <a:cs typeface="Arial" pitchFamily="34" charset="-120"/>
              </a:rPr>
              <a:t>Cuando un socio recibe un correo de martha.ortega@coopac.fin.ec sabe dos cosas: que le escribe una persona, y que detrás hay una institución.</a:t>
            </a:r>
            <a:endParaRPr lang="en-US" sz="1600" dirty="0"/>
          </a:p>
        </p:txBody>
      </p:sp>
      <p:sp>
        <p:nvSpPr>
          <p:cNvPr id="8" name="Shape 5"/>
          <p:cNvSpPr/>
          <p:nvPr/>
        </p:nvSpPr>
        <p:spPr>
          <a:xfrm>
            <a:off x="822960" y="5029200"/>
            <a:ext cx="7863840" cy="868680"/>
          </a:xfrm>
          <a:prstGeom prst="roundRect">
            <a:avLst>
              <a:gd name="adj" fmla="val 10526"/>
            </a:avLst>
          </a:prstGeom>
          <a:solidFill>
            <a:srgbClr val="10314F"/>
          </a:solidFill>
          <a:ln w="12700">
            <a:solidFill>
              <a:srgbClr val="2A4E74"/>
            </a:solidFill>
            <a:prstDash val="solid"/>
          </a:ln>
        </p:spPr>
      </p:sp>
      <p:sp>
        <p:nvSpPr>
          <p:cNvPr id="9" name="Text 6"/>
          <p:cNvSpPr/>
          <p:nvPr/>
        </p:nvSpPr>
        <p:spPr>
          <a:xfrm>
            <a:off x="1143000" y="5029200"/>
            <a:ext cx="7315200" cy="868680"/>
          </a:xfrm>
          <a:prstGeom prst="rect">
            <a:avLst/>
          </a:prstGeom>
          <a:noFill/>
          <a:ln/>
        </p:spPr>
        <p:txBody>
          <a:bodyPr wrap="square" lIns="0" tIns="0" rIns="0" bIns="0" rtlCol="0" anchor="ctr"/>
          <a:lstStyle/>
          <a:p>
            <a:pPr indent="0" marL="0">
              <a:buNone/>
            </a:pPr>
            <a:r>
              <a:rPr lang="en-US" sz="1450" b="1" dirty="0">
                <a:solidFill>
                  <a:srgbClr val="F28C28"/>
                </a:solidFill>
                <a:latin typeface="Arial" pitchFamily="34" charset="0"/>
                <a:ea typeface="Arial" pitchFamily="34" charset="-122"/>
                <a:cs typeface="Arial" pitchFamily="34" charset="-120"/>
              </a:rPr>
              <a:t>Antes del almuerzo:  </a:t>
            </a:r>
            <a:pPr indent="0" marL="0">
              <a:buNone/>
            </a:pPr>
            <a:r>
              <a:rPr lang="en-US" sz="1450" dirty="0">
                <a:solidFill>
                  <a:srgbClr val="FFFFFF"/>
                </a:solidFill>
                <a:latin typeface="Arial" pitchFamily="34" charset="0"/>
                <a:ea typeface="Arial" pitchFamily="34" charset="-122"/>
                <a:cs typeface="Arial" pitchFamily="34" charset="-120"/>
              </a:rPr>
              <a:t>confirme la suya en el portal del evento.</a:t>
            </a:r>
            <a:endParaRPr lang="en-US" sz="1450" dirty="0"/>
          </a:p>
        </p:txBody>
      </p:sp>
      <p:sp>
        <p:nvSpPr>
          <p:cNvPr id="10" name="Shape 7"/>
          <p:cNvSpPr/>
          <p:nvPr/>
        </p:nvSpPr>
        <p:spPr>
          <a:xfrm>
            <a:off x="9464040" y="2331720"/>
            <a:ext cx="1920240" cy="1920240"/>
          </a:xfrm>
          <a:prstGeom prst="ellipse">
            <a:avLst/>
          </a:prstGeom>
          <a:solidFill>
            <a:srgbClr val="F28C28"/>
          </a:solidFill>
          <a:ln/>
        </p:spPr>
      </p:sp>
      <p:pic>
        <p:nvPicPr>
          <p:cNvPr id="11" name="Image 1" descr="C:\Users\batul\Desktop\CAPACITACIONES\TENA - COOPAC\CORREO INSTITUCIONAL\codigo_fuente\assets\ic_mail_0A2540.png">    </p:cNvPr>
          <p:cNvPicPr>
            <a:picLocks noChangeAspect="1"/>
          </p:cNvPicPr>
          <p:nvPr/>
        </p:nvPicPr>
        <p:blipFill>
          <a:blip r:embed="rId2"/>
          <a:stretch>
            <a:fillRect/>
          </a:stretch>
        </p:blipFill>
        <p:spPr>
          <a:xfrm>
            <a:off x="9924898" y="2792578"/>
            <a:ext cx="998525" cy="9985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Correo institucional COOPAC</dc:title>
  <dc:subject>PptxGenJS Presentation</dc:subject>
  <dc:creator>GEOMASTERSOLUTIONS S.A.S.</dc:creator>
  <cp:lastModifiedBy>GEOMASTERSOLUTIONS S.A.S.</cp:lastModifiedBy>
  <cp:revision>1</cp:revision>
  <dcterms:created xsi:type="dcterms:W3CDTF">2026-08-21T06:00:14Z</dcterms:created>
  <dcterms:modified xsi:type="dcterms:W3CDTF">2026-08-21T06:00:14Z</dcterms:modified>
</cp:coreProperties>
</file>