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Cambio de ritmo: se acabo la teoria, ahora VEN. Anuncia: 'antes de mostrarles la herramienta de la cooperativa, quiero que conozcan las tres IA mas famosas del mundo. Yo pago las tres, asi que vamos a usarlas de verdad, en vivo.' Regla personal: maximo 7-8 minutos por herramienta, reloj a la vista. Si el internet falla: cada demo tiene su plan B en las notas.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minuto, no mas. El remate es LA SEMILLA del dia: 'ninguna sabe nada de la cooperativa' — se retoma en la diapositiva 6 y el Bloque 2 la cosecha. No expliques mas de la cuenta: lo que sigue es verlas trabajar.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7 minutos. DEMO A (la fuerte): modo voz en chatgpt.com o la app de escritorio con microfono — evita duplicar la pantalla del telefono. Haz la pregunta de la consigna DE VIVA VOZ y deja que responda hablando; interrumpela con una repregunta ('¿y si el socio paga tarde?') para que vean que es conversacion real. DEMO B (si sobra tiempo): foto de una tabla impresa -&gt; 'conviertela en tabla ordenada'. PLAN B sin internet: contar la demo con la consigna en pantalla y seguir; no pelear con la senal. NO uses datos de socios reales ni en broma: tu mismo cumples la regla que vas a ensenar en la S6.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7 minutos. PREPARAR ANTES: el enlace del video elegido en marcadores (sugerencia: un video de educacion financiera o una charla de la SEPS de 20+ minutos) y el PDF de la LOEPS descargado. DEMO A: pegar enlace + consigna; el 'que minuto ver' es el detalle que sorprende. DEMO B (si hay tiempo): subir el PDF y preguntar '¿que sanciones contempla esta ley para las cooperativas?'. PLAN B: captura de pantalla previa de la respuesta, hecha en casa. GANCHO para NotebookLM: 'Gemini leyo un PDF... ahora veamos a la especialista en documentos'.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8 minutos, es el cierre fuerte. CRITICO — PREPARAR EN CASA: el cuaderno YA creado con la LOEPS y un reglamento publico cargados, y el RESUMEN DE AUDIO YA GENERADO (tarda varios minutos; en vivo solo se pulsa reproducir). En vivo: 1) mostrar los documentos cargados, 2) hacer la pregunta de la consigna y ensenar LA CITA (ese es el puente con el modulo Auditoria de la Suite), 3) reproducir 40-60 segundos del podcast en espanol y ver las caras. Frase puente que NO puede faltar: 'esto que NotebookLM hace con documentos publicos, nuestra Suite lo hace con la normativa interna de la cooperativa, sin que salga de casa — lo van a ver despues del receso'.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 es la diapositiva por la que existe todo el segmento. Tono: no es prohibir por prohibir — acaban de ver que las herramientas son buenisimas; el punto es DONDE termina su cancha. Conecta con la tarjeta de bolsillo (regla de oro) que ya tienen en la mano. Y deja la pregunta del remate flotando: la respuesta ES el Bloque 2. No la respondas tu: 'eso, despues del cafe'.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Cierre en alto y al receso puntual. Durante el cafe: dejar NotebookLM en pantalla con el podcast pausado — genera conversacion espontanea. Revisar de paso que los 10 usuarios de mesa sigan listos para el primer ingreso del Bloque 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batul\Desktop\CAPACITACIONES\TENA - COOPAC\DEMO HERRAMIENTAS IA\codigo_fuente\assets\bg_tit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22960" y="118872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F28C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BLOQUE 1 · ÚLTIMO TRAMO · DEMO EN VIVO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777240" y="1554480"/>
            <a:ext cx="87782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6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 IA que ya están
</a:t>
            </a:r>
            <a:pPr indent="0" marL="0">
              <a:lnSpc>
                <a:spcPts val="6000"/>
              </a:lnSpc>
              <a:buNone/>
            </a:pPr>
            <a:r>
              <a:rPr lang="en-US" sz="5200" b="1" dirty="0">
                <a:solidFill>
                  <a:srgbClr val="F28C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 su bolsillo</a:t>
            </a:r>
            <a:endParaRPr lang="en-US" sz="5200" dirty="0"/>
          </a:p>
        </p:txBody>
      </p:sp>
      <p:sp>
        <p:nvSpPr>
          <p:cNvPr id="5" name="Text 2"/>
          <p:cNvSpPr/>
          <p:nvPr/>
        </p:nvSpPr>
        <p:spPr>
          <a:xfrm>
            <a:off x="822960" y="397764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AFC3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ChatGPT, Gemini y NotebookLM, en vivo y sin red de seguridad. Para conocerlas antes de conocer la nuestra.</a:t>
            </a:r>
            <a:endParaRPr lang="en-US" sz="1700" dirty="0"/>
          </a:p>
        </p:txBody>
      </p:sp>
      <p:sp>
        <p:nvSpPr>
          <p:cNvPr id="6" name="Shape 3"/>
          <p:cNvSpPr/>
          <p:nvPr/>
        </p:nvSpPr>
        <p:spPr>
          <a:xfrm>
            <a:off x="822960" y="4983480"/>
            <a:ext cx="7040880" cy="777240"/>
          </a:xfrm>
          <a:prstGeom prst="roundRect">
            <a:avLst>
              <a:gd name="adj" fmla="val 11765"/>
            </a:avLst>
          </a:prstGeom>
          <a:solidFill>
            <a:srgbClr val="10314F"/>
          </a:solidFill>
          <a:ln w="12700">
            <a:solidFill>
              <a:srgbClr val="2A4E74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097280" y="4983480"/>
            <a:ext cx="6583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minutos  ·  3 herramientas  ·  el proyector hace el resto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9304020" y="2034540"/>
            <a:ext cx="2057400" cy="2057400"/>
          </a:xfrm>
          <a:prstGeom prst="ellipse">
            <a:avLst/>
          </a:prstGeom>
          <a:solidFill>
            <a:srgbClr val="F28C28"/>
          </a:solidFill>
          <a:ln/>
        </p:spPr>
      </p:sp>
      <p:pic>
        <p:nvPicPr>
          <p:cNvPr id="9" name="Image 1" descr="C:\Users\batul\Desktop\CAPACITACIONES\TENA - COOPAC\DEMO HERRAMIENTAS IA\codigo_fuente\assets\ic_zap_0A254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7796" y="2528316"/>
            <a:ext cx="1069848" cy="1069848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8869680" y="1463040"/>
            <a:ext cx="457200" cy="457200"/>
          </a:xfrm>
          <a:prstGeom prst="ellipse">
            <a:avLst/>
          </a:prstGeom>
          <a:solidFill>
            <a:srgbClr val="16406B"/>
          </a:solidFill>
          <a:ln/>
        </p:spPr>
      </p:sp>
      <p:sp>
        <p:nvSpPr>
          <p:cNvPr id="11" name="Shape 7"/>
          <p:cNvSpPr/>
          <p:nvPr/>
        </p:nvSpPr>
        <p:spPr>
          <a:xfrm>
            <a:off x="11201400" y="4800600"/>
            <a:ext cx="685800" cy="685800"/>
          </a:xfrm>
          <a:prstGeom prst="ellipse">
            <a:avLst/>
          </a:prstGeom>
          <a:solidFill>
            <a:srgbClr val="16406B"/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batul\Desktop\CAPACITACIONES\TENA - COOPAC\DEMO HERRAMIENTAS IA\codigo_fuente\assets\bg_conten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1505895" y="6400800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FC3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4" name="Text 1"/>
          <p:cNvSpPr/>
          <p:nvPr/>
        </p:nvSpPr>
        <p:spPr>
          <a:xfrm>
            <a:off x="548640" y="640080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5E7F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 EN VIVO · BLOQUE 1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822960" y="64008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F28C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QUIÉN ES QUIÉN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777240" y="100584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Tres herramientas, tres personalidades</a:t>
            </a:r>
            <a:endParaRPr lang="en-US" sz="3400" dirty="0"/>
          </a:p>
        </p:txBody>
      </p:sp>
      <p:sp>
        <p:nvSpPr>
          <p:cNvPr id="7" name="Shape 4"/>
          <p:cNvSpPr/>
          <p:nvPr/>
        </p:nvSpPr>
        <p:spPr>
          <a:xfrm>
            <a:off x="822960" y="1965960"/>
            <a:ext cx="3429000" cy="3291840"/>
          </a:xfrm>
          <a:prstGeom prst="roundRect">
            <a:avLst>
              <a:gd name="adj" fmla="val 2778"/>
            </a:avLst>
          </a:prstGeom>
          <a:solidFill>
            <a:srgbClr val="10314F"/>
          </a:solidFill>
          <a:ln w="12700">
            <a:solidFill>
              <a:srgbClr val="2A4E74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188720" y="2267712"/>
            <a:ext cx="822960" cy="822960"/>
          </a:xfrm>
          <a:prstGeom prst="ellipse">
            <a:avLst/>
          </a:prstGeom>
          <a:solidFill>
            <a:srgbClr val="16406B"/>
          </a:solidFill>
          <a:ln/>
        </p:spPr>
      </p:sp>
      <p:pic>
        <p:nvPicPr>
          <p:cNvPr id="9" name="Image 1" descr="C:\Users\batul\Desktop\CAPACITACIONES\TENA - COOPAC\DEMO HERRAMIENTAS IA\codigo_fuente\assets\ic_chat_F28C2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230" y="2465222"/>
            <a:ext cx="427939" cy="427939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2148840" y="2350008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ChatGPT</a:t>
            </a:r>
            <a:endParaRPr lang="en-US" sz="1700" dirty="0"/>
          </a:p>
        </p:txBody>
      </p:sp>
      <p:sp>
        <p:nvSpPr>
          <p:cNvPr id="11" name="Text 7"/>
          <p:cNvSpPr/>
          <p:nvPr/>
        </p:nvSpPr>
        <p:spPr>
          <a:xfrm>
            <a:off x="2148840" y="2770632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E7F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OpenAI</a:t>
            </a:r>
            <a:endParaRPr lang="en-US" sz="1150" dirty="0"/>
          </a:p>
        </p:txBody>
      </p:sp>
      <p:sp>
        <p:nvSpPr>
          <p:cNvPr id="12" name="Shape 8"/>
          <p:cNvSpPr/>
          <p:nvPr/>
        </p:nvSpPr>
        <p:spPr>
          <a:xfrm>
            <a:off x="1097280" y="3456432"/>
            <a:ext cx="118872" cy="118872"/>
          </a:xfrm>
          <a:prstGeom prst="ellipse">
            <a:avLst/>
          </a:prstGeom>
          <a:solidFill>
            <a:srgbClr val="F28C28"/>
          </a:solidFill>
          <a:ln/>
        </p:spPr>
      </p:sp>
      <p:sp>
        <p:nvSpPr>
          <p:cNvPr id="13" name="Text 9"/>
          <p:cNvSpPr/>
          <p:nvPr/>
        </p:nvSpPr>
        <p:spPr>
          <a:xfrm>
            <a:off x="1371600" y="3337560"/>
            <a:ext cx="2651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conversador más famoso</a:t>
            </a:r>
            <a:endParaRPr lang="en-US" sz="1250" dirty="0"/>
          </a:p>
        </p:txBody>
      </p:sp>
      <p:sp>
        <p:nvSpPr>
          <p:cNvPr id="14" name="Shape 10"/>
          <p:cNvSpPr/>
          <p:nvPr/>
        </p:nvSpPr>
        <p:spPr>
          <a:xfrm>
            <a:off x="1097280" y="4023360"/>
            <a:ext cx="118872" cy="118872"/>
          </a:xfrm>
          <a:prstGeom prst="ellipse">
            <a:avLst/>
          </a:prstGeom>
          <a:solidFill>
            <a:srgbClr val="F28C28"/>
          </a:solidFill>
          <a:ln/>
        </p:spPr>
      </p:sp>
      <p:sp>
        <p:nvSpPr>
          <p:cNvPr id="15" name="Text 11"/>
          <p:cNvSpPr/>
          <p:nvPr/>
        </p:nvSpPr>
        <p:spPr>
          <a:xfrm>
            <a:off x="1371600" y="3904488"/>
            <a:ext cx="2651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Habla por voz, ve fotos, redacta de todo</a:t>
            </a:r>
            <a:endParaRPr lang="en-US" sz="1250" dirty="0"/>
          </a:p>
        </p:txBody>
      </p:sp>
      <p:sp>
        <p:nvSpPr>
          <p:cNvPr id="16" name="Shape 12"/>
          <p:cNvSpPr/>
          <p:nvPr/>
        </p:nvSpPr>
        <p:spPr>
          <a:xfrm>
            <a:off x="1097280" y="4590288"/>
            <a:ext cx="118872" cy="118872"/>
          </a:xfrm>
          <a:prstGeom prst="ellipse">
            <a:avLst/>
          </a:prstGeom>
          <a:solidFill>
            <a:srgbClr val="F28C28"/>
          </a:solidFill>
          <a:ln/>
        </p:spPr>
      </p:sp>
      <p:sp>
        <p:nvSpPr>
          <p:cNvPr id="17" name="Text 13"/>
          <p:cNvSpPr/>
          <p:nvPr/>
        </p:nvSpPr>
        <p:spPr>
          <a:xfrm>
            <a:off x="1371600" y="4471416"/>
            <a:ext cx="2651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que casi todos ya probaron alguna vez</a:t>
            </a:r>
            <a:endParaRPr lang="en-US" sz="1250" dirty="0"/>
          </a:p>
        </p:txBody>
      </p:sp>
      <p:sp>
        <p:nvSpPr>
          <p:cNvPr id="18" name="Shape 14"/>
          <p:cNvSpPr/>
          <p:nvPr/>
        </p:nvSpPr>
        <p:spPr>
          <a:xfrm>
            <a:off x="4617720" y="1965960"/>
            <a:ext cx="3429000" cy="3291840"/>
          </a:xfrm>
          <a:prstGeom prst="roundRect">
            <a:avLst>
              <a:gd name="adj" fmla="val 2778"/>
            </a:avLst>
          </a:prstGeom>
          <a:solidFill>
            <a:srgbClr val="10314F"/>
          </a:solidFill>
          <a:ln w="12700">
            <a:solidFill>
              <a:srgbClr val="2A4E74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4983480" y="2267712"/>
            <a:ext cx="822960" cy="822960"/>
          </a:xfrm>
          <a:prstGeom prst="ellipse">
            <a:avLst/>
          </a:prstGeom>
          <a:solidFill>
            <a:srgbClr val="16406B"/>
          </a:solidFill>
          <a:ln/>
        </p:spPr>
      </p:sp>
      <p:pic>
        <p:nvPicPr>
          <p:cNvPr id="20" name="Image 2" descr="C:\Users\batul\Desktop\CAPACITACIONES\TENA - COOPAC\DEMO HERRAMIENTAS IA\codigo_fuente\assets\ic_search_F28C2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0990" y="2465222"/>
            <a:ext cx="427939" cy="427939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5943600" y="2350008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Gemini</a:t>
            </a:r>
            <a:endParaRPr lang="en-US" sz="1700" dirty="0"/>
          </a:p>
        </p:txBody>
      </p:sp>
      <p:sp>
        <p:nvSpPr>
          <p:cNvPr id="22" name="Text 17"/>
          <p:cNvSpPr/>
          <p:nvPr/>
        </p:nvSpPr>
        <p:spPr>
          <a:xfrm>
            <a:off x="5943600" y="2770632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E7F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Google</a:t>
            </a:r>
            <a:endParaRPr lang="en-US" sz="1150" dirty="0"/>
          </a:p>
        </p:txBody>
      </p:sp>
      <p:sp>
        <p:nvSpPr>
          <p:cNvPr id="23" name="Shape 18"/>
          <p:cNvSpPr/>
          <p:nvPr/>
        </p:nvSpPr>
        <p:spPr>
          <a:xfrm>
            <a:off x="4892040" y="3456432"/>
            <a:ext cx="118872" cy="118872"/>
          </a:xfrm>
          <a:prstGeom prst="ellipse">
            <a:avLst/>
          </a:prstGeom>
          <a:solidFill>
            <a:srgbClr val="F28C28"/>
          </a:solidFill>
          <a:ln/>
        </p:spPr>
      </p:sp>
      <p:sp>
        <p:nvSpPr>
          <p:cNvPr id="24" name="Text 19"/>
          <p:cNvSpPr/>
          <p:nvPr/>
        </p:nvSpPr>
        <p:spPr>
          <a:xfrm>
            <a:off x="5166360" y="3337560"/>
            <a:ext cx="2651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IA metida dentro de Google</a:t>
            </a:r>
            <a:endParaRPr lang="en-US" sz="1250" dirty="0"/>
          </a:p>
        </p:txBody>
      </p:sp>
      <p:sp>
        <p:nvSpPr>
          <p:cNvPr id="25" name="Shape 20"/>
          <p:cNvSpPr/>
          <p:nvPr/>
        </p:nvSpPr>
        <p:spPr>
          <a:xfrm>
            <a:off x="4892040" y="4023360"/>
            <a:ext cx="118872" cy="118872"/>
          </a:xfrm>
          <a:prstGeom prst="ellipse">
            <a:avLst/>
          </a:prstGeom>
          <a:solidFill>
            <a:srgbClr val="F28C28"/>
          </a:solidFill>
          <a:ln/>
        </p:spPr>
      </p:sp>
      <p:sp>
        <p:nvSpPr>
          <p:cNvPr id="26" name="Text 21"/>
          <p:cNvSpPr/>
          <p:nvPr/>
        </p:nvSpPr>
        <p:spPr>
          <a:xfrm>
            <a:off x="5166360" y="3904488"/>
            <a:ext cx="2651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Entiende videos de YouTube y PDF largos</a:t>
            </a:r>
            <a:endParaRPr lang="en-US" sz="1250" dirty="0"/>
          </a:p>
        </p:txBody>
      </p:sp>
      <p:sp>
        <p:nvSpPr>
          <p:cNvPr id="27" name="Shape 22"/>
          <p:cNvSpPr/>
          <p:nvPr/>
        </p:nvSpPr>
        <p:spPr>
          <a:xfrm>
            <a:off x="4892040" y="4590288"/>
            <a:ext cx="118872" cy="118872"/>
          </a:xfrm>
          <a:prstGeom prst="ellipse">
            <a:avLst/>
          </a:prstGeom>
          <a:solidFill>
            <a:srgbClr val="F28C28"/>
          </a:solidFill>
          <a:ln/>
        </p:spPr>
      </p:sp>
      <p:sp>
        <p:nvSpPr>
          <p:cNvPr id="28" name="Text 23"/>
          <p:cNvSpPr/>
          <p:nvPr/>
        </p:nvSpPr>
        <p:spPr>
          <a:xfrm>
            <a:off x="5166360" y="4471416"/>
            <a:ext cx="2651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Vive en el teléfono Android y en Gmail</a:t>
            </a:r>
            <a:endParaRPr lang="en-US" sz="1250" dirty="0"/>
          </a:p>
        </p:txBody>
      </p:sp>
      <p:sp>
        <p:nvSpPr>
          <p:cNvPr id="29" name="Shape 24"/>
          <p:cNvSpPr/>
          <p:nvPr/>
        </p:nvSpPr>
        <p:spPr>
          <a:xfrm>
            <a:off x="8412480" y="1965960"/>
            <a:ext cx="3429000" cy="3291840"/>
          </a:xfrm>
          <a:prstGeom prst="roundRect">
            <a:avLst>
              <a:gd name="adj" fmla="val 2778"/>
            </a:avLst>
          </a:prstGeom>
          <a:solidFill>
            <a:srgbClr val="10314F"/>
          </a:solidFill>
          <a:ln w="12700">
            <a:solidFill>
              <a:srgbClr val="2A4E74"/>
            </a:solidFill>
            <a:prstDash val="solid"/>
          </a:ln>
        </p:spPr>
      </p:sp>
      <p:sp>
        <p:nvSpPr>
          <p:cNvPr id="30" name="Shape 25"/>
          <p:cNvSpPr/>
          <p:nvPr/>
        </p:nvSpPr>
        <p:spPr>
          <a:xfrm>
            <a:off x="8778240" y="2267712"/>
            <a:ext cx="822960" cy="822960"/>
          </a:xfrm>
          <a:prstGeom prst="ellipse">
            <a:avLst/>
          </a:prstGeom>
          <a:solidFill>
            <a:srgbClr val="16406B"/>
          </a:solidFill>
          <a:ln/>
        </p:spPr>
      </p:sp>
      <p:pic>
        <p:nvPicPr>
          <p:cNvPr id="31" name="Image 3" descr="C:\Users\batul\Desktop\CAPACITACIONES\TENA - COOPAC\DEMO HERRAMIENTAS IA\codigo_fuente\assets\ic_book_F28C2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5750" y="2465222"/>
            <a:ext cx="427939" cy="427939"/>
          </a:xfrm>
          <a:prstGeom prst="rect">
            <a:avLst/>
          </a:prstGeom>
        </p:spPr>
      </p:pic>
      <p:sp>
        <p:nvSpPr>
          <p:cNvPr id="32" name="Text 26"/>
          <p:cNvSpPr/>
          <p:nvPr/>
        </p:nvSpPr>
        <p:spPr>
          <a:xfrm>
            <a:off x="9738360" y="2350008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NotebookLM</a:t>
            </a:r>
            <a:endParaRPr lang="en-US" sz="1700" dirty="0"/>
          </a:p>
        </p:txBody>
      </p:sp>
      <p:sp>
        <p:nvSpPr>
          <p:cNvPr id="33" name="Text 27"/>
          <p:cNvSpPr/>
          <p:nvPr/>
        </p:nvSpPr>
        <p:spPr>
          <a:xfrm>
            <a:off x="9738360" y="2770632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E7F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Google</a:t>
            </a:r>
            <a:endParaRPr lang="en-US" sz="1150" dirty="0"/>
          </a:p>
        </p:txBody>
      </p:sp>
      <p:sp>
        <p:nvSpPr>
          <p:cNvPr id="34" name="Shape 28"/>
          <p:cNvSpPr/>
          <p:nvPr/>
        </p:nvSpPr>
        <p:spPr>
          <a:xfrm>
            <a:off x="8686800" y="3456432"/>
            <a:ext cx="118872" cy="118872"/>
          </a:xfrm>
          <a:prstGeom prst="ellipse">
            <a:avLst/>
          </a:prstGeom>
          <a:solidFill>
            <a:srgbClr val="F28C28"/>
          </a:solidFill>
          <a:ln/>
        </p:spPr>
      </p:sp>
      <p:sp>
        <p:nvSpPr>
          <p:cNvPr id="35" name="Text 29"/>
          <p:cNvSpPr/>
          <p:nvPr/>
        </p:nvSpPr>
        <p:spPr>
          <a:xfrm>
            <a:off x="8961120" y="3337560"/>
            <a:ext cx="2651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que estudia SUS documentos</a:t>
            </a:r>
            <a:endParaRPr lang="en-US" sz="1250" dirty="0"/>
          </a:p>
        </p:txBody>
      </p:sp>
      <p:sp>
        <p:nvSpPr>
          <p:cNvPr id="36" name="Shape 30"/>
          <p:cNvSpPr/>
          <p:nvPr/>
        </p:nvSpPr>
        <p:spPr>
          <a:xfrm>
            <a:off x="8686800" y="4023360"/>
            <a:ext cx="118872" cy="118872"/>
          </a:xfrm>
          <a:prstGeom prst="ellipse">
            <a:avLst/>
          </a:prstGeom>
          <a:solidFill>
            <a:srgbClr val="F28C28"/>
          </a:solidFill>
          <a:ln/>
        </p:spPr>
      </p:sp>
      <p:sp>
        <p:nvSpPr>
          <p:cNvPr id="37" name="Text 31"/>
          <p:cNvSpPr/>
          <p:nvPr/>
        </p:nvSpPr>
        <p:spPr>
          <a:xfrm>
            <a:off x="8961120" y="3904488"/>
            <a:ext cx="2651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Responde citando la página exacta</a:t>
            </a:r>
            <a:endParaRPr lang="en-US" sz="1250" dirty="0"/>
          </a:p>
        </p:txBody>
      </p:sp>
      <p:sp>
        <p:nvSpPr>
          <p:cNvPr id="38" name="Shape 32"/>
          <p:cNvSpPr/>
          <p:nvPr/>
        </p:nvSpPr>
        <p:spPr>
          <a:xfrm>
            <a:off x="8686800" y="4590288"/>
            <a:ext cx="118872" cy="118872"/>
          </a:xfrm>
          <a:prstGeom prst="ellipse">
            <a:avLst/>
          </a:prstGeom>
          <a:solidFill>
            <a:srgbClr val="F28C28"/>
          </a:solidFill>
          <a:ln/>
        </p:spPr>
      </p:sp>
      <p:sp>
        <p:nvSpPr>
          <p:cNvPr id="39" name="Text 33"/>
          <p:cNvSpPr/>
          <p:nvPr/>
        </p:nvSpPr>
        <p:spPr>
          <a:xfrm>
            <a:off x="8961120" y="4471416"/>
            <a:ext cx="2651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Convierte documentos en un «podcast»</a:t>
            </a:r>
            <a:endParaRPr lang="en-US" sz="1250" dirty="0"/>
          </a:p>
        </p:txBody>
      </p:sp>
      <p:sp>
        <p:nvSpPr>
          <p:cNvPr id="40" name="Text 34"/>
          <p:cNvSpPr/>
          <p:nvPr/>
        </p:nvSpPr>
        <p:spPr>
          <a:xfrm>
            <a:off x="822960" y="5669280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AFC3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 tres son de uso general: </a:t>
            </a:r>
            <a:pPr indent="0" marL="0">
              <a:buNone/>
            </a:pPr>
            <a:r>
              <a:rPr lang="en-US" sz="1600" b="1" dirty="0">
                <a:solidFill>
                  <a:srgbClr val="F28C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ninguna sabe nada de la cooperativa. Recuerden ese detalle.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batul\Desktop\CAPACITACIONES\TENA - COOPAC\DEMO HERRAMIENTAS IA\codigo_fuente\assets\bg_accen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1505895" y="6400800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FC3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/>
          <p:nvPr/>
        </p:nvSpPr>
        <p:spPr>
          <a:xfrm>
            <a:off x="548640" y="640080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5E7F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 EN VIVO · BLOQUE 1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822960" y="68580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F28C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 1 DE 3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777240" y="105156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ChatGPT: hablarle como a una persona</a:t>
            </a:r>
            <a:endParaRPr lang="en-US" sz="3400" dirty="0"/>
          </a:p>
        </p:txBody>
      </p:sp>
      <p:sp>
        <p:nvSpPr>
          <p:cNvPr id="7" name="Shape 4"/>
          <p:cNvSpPr/>
          <p:nvPr/>
        </p:nvSpPr>
        <p:spPr>
          <a:xfrm>
            <a:off x="822960" y="1965960"/>
            <a:ext cx="5120640" cy="1920240"/>
          </a:xfrm>
          <a:prstGeom prst="roundRect">
            <a:avLst>
              <a:gd name="adj" fmla="val 4762"/>
            </a:avLst>
          </a:prstGeom>
          <a:solidFill>
            <a:srgbClr val="10314F"/>
          </a:solidFill>
          <a:ln w="12700">
            <a:solidFill>
              <a:srgbClr val="2A4E7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97280" y="214884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28C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· Por voz, de viva voz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1097280" y="2560320"/>
            <a:ext cx="4572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AFC3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Modo voz activado y una pregunta dicha al micrófono. La respuesta llega hablando, con acento natural.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6309360" y="1965960"/>
            <a:ext cx="5120640" cy="1920240"/>
          </a:xfrm>
          <a:prstGeom prst="roundRect">
            <a:avLst>
              <a:gd name="adj" fmla="val 4762"/>
            </a:avLst>
          </a:prstGeom>
          <a:solidFill>
            <a:srgbClr val="10314F"/>
          </a:solidFill>
          <a:ln w="12700">
            <a:solidFill>
              <a:srgbClr val="2A4E7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583680" y="214884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28C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· Con los ojos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6583680" y="2560320"/>
            <a:ext cx="4572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AFC3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Foto a un documento impreso (una tabla, un formulario) y pedirle que lo convierta en texto ordenado.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822960" y="4114800"/>
            <a:ext cx="10607040" cy="1600200"/>
          </a:xfrm>
          <a:prstGeom prst="roundRect">
            <a:avLst>
              <a:gd name="adj" fmla="val 5714"/>
            </a:avLst>
          </a:prstGeom>
          <a:solidFill>
            <a:srgbClr val="0B2038"/>
          </a:solidFill>
          <a:ln w="12700">
            <a:solidFill>
              <a:srgbClr val="2A4E74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1097280" y="4279392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28C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CONSIGNA — tal cual se escribe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1097280" y="46177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Explícame la tasa de interés efectiva en palabras sencillas,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como para un socio que llega a la ventanilla y no es financiero.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Dame también un ejemplo con números pequeños.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batul\Desktop\CAPACITACIONES\TENA - COOPAC\DEMO HERRAMIENTAS IA\codigo_fuente\assets\bg_accen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1505895" y="6400800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FC3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4" name="Text 1"/>
          <p:cNvSpPr/>
          <p:nvPr/>
        </p:nvSpPr>
        <p:spPr>
          <a:xfrm>
            <a:off x="548640" y="640080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5E7F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 EN VIVO · BLOQUE 1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822960" y="68580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F28C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 2 DE 3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777240" y="105156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Gemini: la IA que ve YouTube y lee PDF</a:t>
            </a:r>
            <a:endParaRPr lang="en-US" sz="3400" dirty="0"/>
          </a:p>
        </p:txBody>
      </p:sp>
      <p:sp>
        <p:nvSpPr>
          <p:cNvPr id="7" name="Shape 4"/>
          <p:cNvSpPr/>
          <p:nvPr/>
        </p:nvSpPr>
        <p:spPr>
          <a:xfrm>
            <a:off x="822960" y="1965960"/>
            <a:ext cx="5120640" cy="1920240"/>
          </a:xfrm>
          <a:prstGeom prst="roundRect">
            <a:avLst>
              <a:gd name="adj" fmla="val 4762"/>
            </a:avLst>
          </a:prstGeom>
          <a:solidFill>
            <a:srgbClr val="10314F"/>
          </a:solidFill>
          <a:ln w="12700">
            <a:solidFill>
              <a:srgbClr val="2A4E7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97280" y="214884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28C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· Un video, resumido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1097280" y="2560320"/>
            <a:ext cx="4572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AFC3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 pega el enlace de un video largo de YouTube y se le pide el resumen. Lo «ve» por usted.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6309360" y="1965960"/>
            <a:ext cx="5120640" cy="1920240"/>
          </a:xfrm>
          <a:prstGeom prst="roundRect">
            <a:avLst>
              <a:gd name="adj" fmla="val 4762"/>
            </a:avLst>
          </a:prstGeom>
          <a:solidFill>
            <a:srgbClr val="10314F"/>
          </a:solidFill>
          <a:ln w="12700">
            <a:solidFill>
              <a:srgbClr val="2A4E7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583680" y="214884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28C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· Un PDF de 100 páginas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6583680" y="2560320"/>
            <a:ext cx="4572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AFC3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 sube la Ley de Economía Popular y Solidaria (pública) y se le pregunta lo que tomaría una tarde buscar.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822960" y="4114800"/>
            <a:ext cx="10607040" cy="1600200"/>
          </a:xfrm>
          <a:prstGeom prst="roundRect">
            <a:avLst>
              <a:gd name="adj" fmla="val 5714"/>
            </a:avLst>
          </a:prstGeom>
          <a:solidFill>
            <a:srgbClr val="0B2038"/>
          </a:solidFill>
          <a:ln w="12700">
            <a:solidFill>
              <a:srgbClr val="2A4E74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1097280" y="4279392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28C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CONSIGNA — tal cual se escribe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1097280" y="46177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Resume este video en 5 puntos para el personal de una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cooperativa de ahorro y crédito. Al final dime qué minuto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del video debería ver completo y por qué.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batul\Desktop\CAPACITACIONES\TENA - COOPAC\DEMO HERRAMIENTAS IA\codigo_fuente\assets\bg_accen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1505895" y="6400800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FC3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1"/>
          <p:cNvSpPr/>
          <p:nvPr/>
        </p:nvSpPr>
        <p:spPr>
          <a:xfrm>
            <a:off x="548640" y="640080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5E7F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 EN VIVO · BLOQUE 1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822960" y="68580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F28C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 3 DE 3 · LA ESTRELLA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777240" y="105156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NotebookLM: sus documentos, con voz propia</a:t>
            </a:r>
            <a:endParaRPr lang="en-US" sz="3400" dirty="0"/>
          </a:p>
        </p:txBody>
      </p:sp>
      <p:sp>
        <p:nvSpPr>
          <p:cNvPr id="7" name="Shape 4"/>
          <p:cNvSpPr/>
          <p:nvPr/>
        </p:nvSpPr>
        <p:spPr>
          <a:xfrm>
            <a:off x="822960" y="2011680"/>
            <a:ext cx="3429000" cy="2286000"/>
          </a:xfrm>
          <a:prstGeom prst="roundRect">
            <a:avLst>
              <a:gd name="adj" fmla="val 4000"/>
            </a:avLst>
          </a:prstGeom>
          <a:solidFill>
            <a:srgbClr val="10314F"/>
          </a:solidFill>
          <a:ln w="12700">
            <a:solidFill>
              <a:srgbClr val="2A4E74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143000" y="2331720"/>
            <a:ext cx="640080" cy="640080"/>
          </a:xfrm>
          <a:prstGeom prst="ellipse">
            <a:avLst/>
          </a:prstGeom>
          <a:solidFill>
            <a:srgbClr val="F28C28"/>
          </a:solidFill>
          <a:ln/>
        </p:spPr>
      </p:sp>
      <p:sp>
        <p:nvSpPr>
          <p:cNvPr id="9" name="Text 6"/>
          <p:cNvSpPr/>
          <p:nvPr/>
        </p:nvSpPr>
        <p:spPr>
          <a:xfrm>
            <a:off x="1143000" y="23317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A25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1097280" y="3108960"/>
            <a:ext cx="2880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 cargan 2 ó 3 documentos</a:t>
            </a:r>
            <a:endParaRPr lang="en-US" sz="1450" dirty="0"/>
          </a:p>
        </p:txBody>
      </p:sp>
      <p:sp>
        <p:nvSpPr>
          <p:cNvPr id="11" name="Text 8"/>
          <p:cNvSpPr/>
          <p:nvPr/>
        </p:nvSpPr>
        <p:spPr>
          <a:xfrm>
            <a:off x="1097280" y="3657600"/>
            <a:ext cx="2880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FC3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ley y un reglamento público de la SEPS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4617720" y="2011680"/>
            <a:ext cx="3429000" cy="2286000"/>
          </a:xfrm>
          <a:prstGeom prst="roundRect">
            <a:avLst>
              <a:gd name="adj" fmla="val 4000"/>
            </a:avLst>
          </a:prstGeom>
          <a:solidFill>
            <a:srgbClr val="10314F"/>
          </a:solidFill>
          <a:ln w="12700">
            <a:solidFill>
              <a:srgbClr val="2A4E74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937760" y="2331720"/>
            <a:ext cx="640080" cy="640080"/>
          </a:xfrm>
          <a:prstGeom prst="ellipse">
            <a:avLst/>
          </a:prstGeom>
          <a:solidFill>
            <a:srgbClr val="F28C28"/>
          </a:solidFill>
          <a:ln/>
        </p:spPr>
      </p:sp>
      <p:sp>
        <p:nvSpPr>
          <p:cNvPr id="14" name="Text 11"/>
          <p:cNvSpPr/>
          <p:nvPr/>
        </p:nvSpPr>
        <p:spPr>
          <a:xfrm>
            <a:off x="4937760" y="23317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A25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4892040" y="3108960"/>
            <a:ext cx="2880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 le pregunta</a:t>
            </a:r>
            <a:endParaRPr lang="en-US" sz="1450" dirty="0"/>
          </a:p>
        </p:txBody>
      </p:sp>
      <p:sp>
        <p:nvSpPr>
          <p:cNvPr id="16" name="Text 13"/>
          <p:cNvSpPr/>
          <p:nvPr/>
        </p:nvSpPr>
        <p:spPr>
          <a:xfrm>
            <a:off x="4892040" y="3657600"/>
            <a:ext cx="2880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FC3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Responde SOLO con esos documentos, citando la página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8412480" y="2011680"/>
            <a:ext cx="3429000" cy="2286000"/>
          </a:xfrm>
          <a:prstGeom prst="roundRect">
            <a:avLst>
              <a:gd name="adj" fmla="val 4000"/>
            </a:avLst>
          </a:prstGeom>
          <a:solidFill>
            <a:srgbClr val="10314F"/>
          </a:solidFill>
          <a:ln w="12700">
            <a:solidFill>
              <a:srgbClr val="2A4E74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8732520" y="2331720"/>
            <a:ext cx="640080" cy="640080"/>
          </a:xfrm>
          <a:prstGeom prst="ellipse">
            <a:avLst/>
          </a:prstGeom>
          <a:solidFill>
            <a:srgbClr val="F28C28"/>
          </a:solidFill>
          <a:ln/>
        </p:spPr>
      </p:sp>
      <p:sp>
        <p:nvSpPr>
          <p:cNvPr id="19" name="Text 16"/>
          <p:cNvSpPr/>
          <p:nvPr/>
        </p:nvSpPr>
        <p:spPr>
          <a:xfrm>
            <a:off x="8732520" y="23317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A25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20" name="Text 17"/>
          <p:cNvSpPr/>
          <p:nvPr/>
        </p:nvSpPr>
        <p:spPr>
          <a:xfrm>
            <a:off x="8686800" y="3108960"/>
            <a:ext cx="2880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remate</a:t>
            </a:r>
            <a:endParaRPr lang="en-US" sz="1450" dirty="0"/>
          </a:p>
        </p:txBody>
      </p:sp>
      <p:sp>
        <p:nvSpPr>
          <p:cNvPr id="21" name="Text 18"/>
          <p:cNvSpPr/>
          <p:nvPr/>
        </p:nvSpPr>
        <p:spPr>
          <a:xfrm>
            <a:off x="8686800" y="3657600"/>
            <a:ext cx="2880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FC3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 un «podcast»: dos voces conversan sobre el documento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822960" y="4617720"/>
            <a:ext cx="10607040" cy="1325880"/>
          </a:xfrm>
          <a:prstGeom prst="roundRect">
            <a:avLst>
              <a:gd name="adj" fmla="val 6897"/>
            </a:avLst>
          </a:prstGeom>
          <a:solidFill>
            <a:srgbClr val="0B2038"/>
          </a:solidFill>
          <a:ln w="12700">
            <a:solidFill>
              <a:srgbClr val="2A4E74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1097280" y="4782312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28C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CONSIGNA — tal cual se escribe</a:t>
            </a:r>
            <a:endParaRPr lang="en-US" sz="1100" dirty="0"/>
          </a:p>
        </p:txBody>
      </p:sp>
      <p:sp>
        <p:nvSpPr>
          <p:cNvPr id="24" name="Text 21"/>
          <p:cNvSpPr/>
          <p:nvPr/>
        </p:nvSpPr>
        <p:spPr>
          <a:xfrm>
            <a:off x="1097280" y="512064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¿Qué requisitos pone la ley para constituir una cooperativa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 ahorro y crédito? Cítame el artículo exacto.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batul\Desktop\CAPACITACIONES\TENA - COOPAC\DEMO HERRAMIENTAS IA\codigo_fuente\assets\bg_conten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1505895" y="6400800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FC3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/>
          <p:nvPr/>
        </p:nvSpPr>
        <p:spPr>
          <a:xfrm>
            <a:off x="548640" y="640080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5E7F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 EN VIVO · BLOQUE 1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822960" y="64008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F28C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 QUE ACABAN DE VER, CON UNA ADVERTENCIA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777240" y="100584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Poderosísimas — y ajenas</a:t>
            </a:r>
            <a:endParaRPr lang="en-US" sz="3600" dirty="0"/>
          </a:p>
        </p:txBody>
      </p:sp>
      <p:sp>
        <p:nvSpPr>
          <p:cNvPr id="7" name="Shape 4"/>
          <p:cNvSpPr/>
          <p:nvPr/>
        </p:nvSpPr>
        <p:spPr>
          <a:xfrm>
            <a:off x="822960" y="2011680"/>
            <a:ext cx="10607040" cy="1143000"/>
          </a:xfrm>
          <a:prstGeom prst="roundRect">
            <a:avLst>
              <a:gd name="adj" fmla="val 8000"/>
            </a:avLst>
          </a:prstGeom>
          <a:solidFill>
            <a:srgbClr val="10314F"/>
          </a:solidFill>
          <a:ln w="12700">
            <a:solidFill>
              <a:srgbClr val="2A4E74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188720" y="2217420"/>
            <a:ext cx="731520" cy="731520"/>
          </a:xfrm>
          <a:prstGeom prst="ellipse">
            <a:avLst/>
          </a:prstGeom>
          <a:solidFill>
            <a:srgbClr val="16406B"/>
          </a:solidFill>
          <a:ln/>
        </p:spPr>
      </p:sp>
      <p:pic>
        <p:nvPicPr>
          <p:cNvPr id="9" name="Image 1" descr="C:\Users\batul\Desktop\CAPACITACIONES\TENA - COOPAC\DEMO HERRAMIENTAS IA\codigo_fuente\assets\ic_globe_F28C2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4285" y="2392985"/>
            <a:ext cx="380390" cy="38039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2148840" y="2194560"/>
            <a:ext cx="4023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saben nada de COOPAC</a:t>
            </a:r>
            <a:endParaRPr lang="en-US" sz="1500" dirty="0"/>
          </a:p>
        </p:txBody>
      </p:sp>
      <p:sp>
        <p:nvSpPr>
          <p:cNvPr id="11" name="Text 7"/>
          <p:cNvSpPr/>
          <p:nvPr/>
        </p:nvSpPr>
        <p:spPr>
          <a:xfrm>
            <a:off x="6309360" y="2148840"/>
            <a:ext cx="4937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AFC3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 el reglamento, ni las tasas, ni los procesos. Responden «en general», y en finanzas lo general se equivoca.</a:t>
            </a:r>
            <a:endParaRPr lang="en-US" sz="1250" dirty="0"/>
          </a:p>
        </p:txBody>
      </p:sp>
      <p:sp>
        <p:nvSpPr>
          <p:cNvPr id="12" name="Shape 8"/>
          <p:cNvSpPr/>
          <p:nvPr/>
        </p:nvSpPr>
        <p:spPr>
          <a:xfrm>
            <a:off x="822960" y="3383280"/>
            <a:ext cx="10607040" cy="1143000"/>
          </a:xfrm>
          <a:prstGeom prst="roundRect">
            <a:avLst>
              <a:gd name="adj" fmla="val 8000"/>
            </a:avLst>
          </a:prstGeom>
          <a:solidFill>
            <a:srgbClr val="10314F"/>
          </a:solidFill>
          <a:ln w="12700">
            <a:solidFill>
              <a:srgbClr val="2A4E74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1188720" y="3589020"/>
            <a:ext cx="731520" cy="731520"/>
          </a:xfrm>
          <a:prstGeom prst="ellipse">
            <a:avLst/>
          </a:prstGeom>
          <a:solidFill>
            <a:srgbClr val="16406B"/>
          </a:solidFill>
          <a:ln/>
        </p:spPr>
      </p:sp>
      <p:pic>
        <p:nvPicPr>
          <p:cNvPr id="14" name="Image 2" descr="C:\Users\batul\Desktop\CAPACITACIONES\TENA - COOPAC\DEMO HERRAMIENTAS IA\codigo_fuente\assets\ic_upload_F28C2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4285" y="3764585"/>
            <a:ext cx="380390" cy="38039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2148840" y="3566160"/>
            <a:ext cx="4023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 que usted escribe, viaja</a:t>
            </a:r>
            <a:endParaRPr lang="en-US" sz="1500" dirty="0"/>
          </a:p>
        </p:txBody>
      </p:sp>
      <p:sp>
        <p:nvSpPr>
          <p:cNvPr id="16" name="Text 11"/>
          <p:cNvSpPr/>
          <p:nvPr/>
        </p:nvSpPr>
        <p:spPr>
          <a:xfrm>
            <a:off x="6309360" y="3520440"/>
            <a:ext cx="4937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AFC3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Sale hacia los servidores de OpenAI o Google. Con texto libre no hay forma de recuperarlo.</a:t>
            </a:r>
            <a:endParaRPr lang="en-US" sz="1250" dirty="0"/>
          </a:p>
        </p:txBody>
      </p:sp>
      <p:sp>
        <p:nvSpPr>
          <p:cNvPr id="17" name="Shape 12"/>
          <p:cNvSpPr/>
          <p:nvPr/>
        </p:nvSpPr>
        <p:spPr>
          <a:xfrm>
            <a:off x="822960" y="4754880"/>
            <a:ext cx="10607040" cy="1143000"/>
          </a:xfrm>
          <a:prstGeom prst="roundRect">
            <a:avLst>
              <a:gd name="adj" fmla="val 8000"/>
            </a:avLst>
          </a:prstGeom>
          <a:solidFill>
            <a:srgbClr val="10314F"/>
          </a:solidFill>
          <a:ln w="12700">
            <a:solidFill>
              <a:srgbClr val="2A4E74"/>
            </a:solidFill>
            <a:prstDash val="solid"/>
          </a:ln>
        </p:spPr>
      </p:sp>
      <p:sp>
        <p:nvSpPr>
          <p:cNvPr id="18" name="Shape 13"/>
          <p:cNvSpPr/>
          <p:nvPr/>
        </p:nvSpPr>
        <p:spPr>
          <a:xfrm>
            <a:off x="1188720" y="4960620"/>
            <a:ext cx="731520" cy="731520"/>
          </a:xfrm>
          <a:prstGeom prst="ellipse">
            <a:avLst/>
          </a:prstGeom>
          <a:solidFill>
            <a:srgbClr val="16406B"/>
          </a:solidFill>
          <a:ln/>
        </p:spPr>
      </p:sp>
      <p:pic>
        <p:nvPicPr>
          <p:cNvPr id="19" name="Image 3" descr="C:\Users\batul\Desktop\CAPACITACIONES\TENA - COOPAC\DEMO HERRAMIENTAS IA\codigo_fuente\assets\ic_shield_F28C2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4285" y="5136185"/>
            <a:ext cx="380390" cy="380390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2148840" y="4937760"/>
            <a:ext cx="4023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 eso, la regla de oro</a:t>
            </a:r>
            <a:endParaRPr lang="en-US" sz="1500" dirty="0"/>
          </a:p>
        </p:txBody>
      </p:sp>
      <p:sp>
        <p:nvSpPr>
          <p:cNvPr id="21" name="Text 15"/>
          <p:cNvSpPr/>
          <p:nvPr/>
        </p:nvSpPr>
        <p:spPr>
          <a:xfrm>
            <a:off x="6309360" y="4892040"/>
            <a:ext cx="4937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AFC3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Datos de socios —nombres, cédulas, cuentas, montos— JAMÁS en estas herramientas. Ni «solo esta vez».</a:t>
            </a:r>
            <a:endParaRPr lang="en-US" sz="1250" dirty="0"/>
          </a:p>
        </p:txBody>
      </p:sp>
      <p:sp>
        <p:nvSpPr>
          <p:cNvPr id="22" name="Text 16"/>
          <p:cNvSpPr/>
          <p:nvPr/>
        </p:nvSpPr>
        <p:spPr>
          <a:xfrm>
            <a:off x="822960" y="5806440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AFC3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¿Y el trabajo de la cooperativa, con datos de verdad? </a:t>
            </a:r>
            <a:pPr indent="0" marL="0">
              <a:buNone/>
            </a:pPr>
            <a:r>
              <a:rPr lang="en-US" sz="1600" b="1" dirty="0">
                <a:solidFill>
                  <a:srgbClr val="F28C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 eso construimos la nuestra.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batul\Desktop\CAPACITACIONES\TENA - COOPAC\DEMO HERRAMIENTAS IA\codigo_fuente\assets\bg_tit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1505895" y="6400800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FC3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1"/>
          <p:cNvSpPr/>
          <p:nvPr/>
        </p:nvSpPr>
        <p:spPr>
          <a:xfrm>
            <a:off x="548640" y="640080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5E7F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 EN VIVO · BLOQUE 1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822960" y="137160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F28C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10:30 · RECESO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777240" y="1783080"/>
            <a:ext cx="104241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5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Ya conocen las de todo el mundo.
</a:t>
            </a:r>
            <a:pPr indent="0" marL="0">
              <a:lnSpc>
                <a:spcPts val="5000"/>
              </a:lnSpc>
              <a:buNone/>
            </a:pPr>
            <a:r>
              <a:rPr lang="en-US" sz="4000" b="1" dirty="0">
                <a:solidFill>
                  <a:srgbClr val="F28C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 volver: la nuestra.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822960" y="3931920"/>
            <a:ext cx="8778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AFC3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minutos de café. Después del receso: la Suite IA COOPAC por dentro — construida para esta cooperativa, con su reglamento adentro y sus datos sin salir de casa.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9464040" y="2331720"/>
            <a:ext cx="1920240" cy="1920240"/>
          </a:xfrm>
          <a:prstGeom prst="ellipse">
            <a:avLst/>
          </a:prstGeom>
          <a:solidFill>
            <a:srgbClr val="F28C28"/>
          </a:solidFill>
          <a:ln/>
        </p:spPr>
      </p:sp>
      <p:pic>
        <p:nvPicPr>
          <p:cNvPr id="9" name="Image 1" descr="C:\Users\batul\Desktop\CAPACITACIONES\TENA - COOPAC\DEMO HERRAMIENTAS IA\codigo_fuente\assets\ic_coffee_0A254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4898" y="2792578"/>
            <a:ext cx="998525" cy="99852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Demo · Las IA de uso general</dc:title>
  <dc:subject>PptxGenJS Presentation</dc:subject>
  <dc:creator>GEOMASTERSOLUTIONS S.A.S.</dc:creator>
  <cp:lastModifiedBy>GEOMASTERSOLUTIONS S.A.S.</cp:lastModifiedBy>
  <cp:revision>1</cp:revision>
  <dcterms:created xsi:type="dcterms:W3CDTF">2026-08-22T12:47:32Z</dcterms:created>
  <dcterms:modified xsi:type="dcterms:W3CDTF">2026-08-22T12:47:32Z</dcterms:modified>
</cp:coreProperties>
</file>